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7" r:id="rId1"/>
  </p:sldMasterIdLst>
  <p:notesMasterIdLst>
    <p:notesMasterId r:id="rId16"/>
  </p:notesMasterIdLst>
  <p:sldIdLst>
    <p:sldId id="314" r:id="rId2"/>
    <p:sldId id="313" r:id="rId3"/>
    <p:sldId id="256" r:id="rId4"/>
    <p:sldId id="302" r:id="rId5"/>
    <p:sldId id="305" r:id="rId6"/>
    <p:sldId id="303" r:id="rId7"/>
    <p:sldId id="307" r:id="rId8"/>
    <p:sldId id="304" r:id="rId9"/>
    <p:sldId id="308" r:id="rId10"/>
    <p:sldId id="309" r:id="rId11"/>
    <p:sldId id="311" r:id="rId12"/>
    <p:sldId id="310" r:id="rId13"/>
    <p:sldId id="312" r:id="rId14"/>
    <p:sldId id="30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5"/>
    <a:srgbClr val="FFF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7" autoAdjust="0"/>
  </p:normalViewPr>
  <p:slideViewPr>
    <p:cSldViewPr snapToGrid="0">
      <p:cViewPr varScale="1">
        <p:scale>
          <a:sx n="78" d="100"/>
          <a:sy n="78" d="100"/>
        </p:scale>
        <p:origin x="878" y="67"/>
      </p:cViewPr>
      <p:guideLst/>
    </p:cSldViewPr>
  </p:slideViewPr>
  <p:notesTextViewPr>
    <p:cViewPr>
      <p:scale>
        <a:sx n="1" d="1"/>
        <a:sy n="1" d="1"/>
      </p:scale>
      <p:origin x="0" y="0"/>
    </p:cViewPr>
  </p:notesTextViewPr>
  <p:notesViewPr>
    <p:cSldViewPr snapToGrid="0">
      <p:cViewPr varScale="1">
        <p:scale>
          <a:sx n="65" d="100"/>
          <a:sy n="65" d="100"/>
        </p:scale>
        <p:origin x="3154" y="-209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https://www.surveymonkey.com/r/SHGrants124" TargetMode="Externa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hyperlink" Target="https://www.surveymonkey.com/r/SHGrants124" TargetMode="External"/><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2CE5C-FFBE-4E4F-9AEC-F4F40B9710D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7188E5B-222A-48D1-9BB0-133B140FA5D7}">
      <dgm:prSet custT="1"/>
      <dgm:spPr/>
      <dgm:t>
        <a:bodyPr/>
        <a:lstStyle/>
        <a:p>
          <a:pPr>
            <a:defRPr cap="all"/>
          </a:pPr>
          <a:r>
            <a:rPr lang="en-US" sz="1600" cap="none" dirty="0"/>
            <a:t>Focus on sporting heritage </a:t>
          </a:r>
        </a:p>
      </dgm:t>
    </dgm:pt>
    <dgm:pt modelId="{1D166019-32E1-43B4-A243-D589906B72A4}" type="parTrans" cxnId="{624180C9-2EE3-4274-9EEF-11497F3CE8F2}">
      <dgm:prSet/>
      <dgm:spPr/>
      <dgm:t>
        <a:bodyPr/>
        <a:lstStyle/>
        <a:p>
          <a:endParaRPr lang="en-US"/>
        </a:p>
      </dgm:t>
    </dgm:pt>
    <dgm:pt modelId="{9BFED9E6-5C3E-46E2-9503-6BD5A9D63CF7}" type="sibTrans" cxnId="{624180C9-2EE3-4274-9EEF-11497F3CE8F2}">
      <dgm:prSet/>
      <dgm:spPr/>
      <dgm:t>
        <a:bodyPr/>
        <a:lstStyle/>
        <a:p>
          <a:endParaRPr lang="en-US"/>
        </a:p>
      </dgm:t>
    </dgm:pt>
    <dgm:pt modelId="{E681214A-8E1E-4B5B-BA13-AAB73A1FB87A}">
      <dgm:prSet custT="1"/>
      <dgm:spPr/>
      <dgm:t>
        <a:bodyPr/>
        <a:lstStyle/>
        <a:p>
          <a:pPr>
            <a:defRPr cap="all"/>
          </a:pPr>
          <a:r>
            <a:rPr lang="en-US" sz="1600" cap="none" dirty="0"/>
            <a:t>Projects to run between 1</a:t>
          </a:r>
          <a:r>
            <a:rPr lang="en-US" sz="1600" cap="none" baseline="30000" dirty="0"/>
            <a:t>st</a:t>
          </a:r>
          <a:r>
            <a:rPr lang="en-US" sz="1600" cap="none" dirty="0"/>
            <a:t> sept 24 &amp; 28</a:t>
          </a:r>
          <a:r>
            <a:rPr lang="en-US" sz="1600" cap="none" baseline="30000" dirty="0"/>
            <a:t>th</a:t>
          </a:r>
          <a:r>
            <a:rPr lang="en-US" sz="1600" cap="none" dirty="0"/>
            <a:t> Feb 25 </a:t>
          </a:r>
        </a:p>
      </dgm:t>
    </dgm:pt>
    <dgm:pt modelId="{2F0B4E4E-217F-4FDF-95FD-8446630D5D35}" type="parTrans" cxnId="{7991F7B6-0315-4E54-9D74-36EF7AF74363}">
      <dgm:prSet/>
      <dgm:spPr/>
      <dgm:t>
        <a:bodyPr/>
        <a:lstStyle/>
        <a:p>
          <a:endParaRPr lang="en-US"/>
        </a:p>
      </dgm:t>
    </dgm:pt>
    <dgm:pt modelId="{0A8DD86E-4F08-4717-984D-37C2E64F88BB}" type="sibTrans" cxnId="{7991F7B6-0315-4E54-9D74-36EF7AF74363}">
      <dgm:prSet/>
      <dgm:spPr/>
      <dgm:t>
        <a:bodyPr/>
        <a:lstStyle/>
        <a:p>
          <a:endParaRPr lang="en-US"/>
        </a:p>
      </dgm:t>
    </dgm:pt>
    <dgm:pt modelId="{E1C6A41E-4309-4AA5-9A1C-E57889EAD5EF}">
      <dgm:prSet custT="1"/>
      <dgm:spPr/>
      <dgm:t>
        <a:bodyPr/>
        <a:lstStyle/>
        <a:p>
          <a:pPr>
            <a:defRPr cap="all"/>
          </a:pPr>
          <a:r>
            <a:rPr lang="en-US" sz="1600" cap="none" dirty="0"/>
            <a:t>Two strands of funding: up to £500 or up to £3000</a:t>
          </a:r>
        </a:p>
      </dgm:t>
    </dgm:pt>
    <dgm:pt modelId="{06E57161-DD26-454F-8C3B-EA4C0E768682}" type="parTrans" cxnId="{4ED3CDCB-719C-4472-B423-AD9D6E93D2B9}">
      <dgm:prSet/>
      <dgm:spPr/>
      <dgm:t>
        <a:bodyPr/>
        <a:lstStyle/>
        <a:p>
          <a:endParaRPr lang="en-US"/>
        </a:p>
      </dgm:t>
    </dgm:pt>
    <dgm:pt modelId="{06F444A3-BD79-4C43-9040-B2A5766F2882}" type="sibTrans" cxnId="{4ED3CDCB-719C-4472-B423-AD9D6E93D2B9}">
      <dgm:prSet/>
      <dgm:spPr/>
      <dgm:t>
        <a:bodyPr/>
        <a:lstStyle/>
        <a:p>
          <a:endParaRPr lang="en-US"/>
        </a:p>
      </dgm:t>
    </dgm:pt>
    <dgm:pt modelId="{1137919D-DCD1-4544-ADA3-A9DA6D22AE9C}">
      <dgm:prSet custT="1"/>
      <dgm:spPr/>
      <dgm:t>
        <a:bodyPr/>
        <a:lstStyle/>
        <a:p>
          <a:pPr>
            <a:defRPr cap="all"/>
          </a:pPr>
          <a:r>
            <a:rPr lang="en-US" sz="1600" cap="none" dirty="0"/>
            <a:t>Deadline 12pm on the 7</a:t>
          </a:r>
          <a:r>
            <a:rPr lang="en-US" sz="1600" cap="none" baseline="30000" dirty="0"/>
            <a:t>th</a:t>
          </a:r>
          <a:r>
            <a:rPr lang="en-US" sz="1600" cap="none" dirty="0"/>
            <a:t> June</a:t>
          </a:r>
        </a:p>
      </dgm:t>
    </dgm:pt>
    <dgm:pt modelId="{65ADF69D-3B8F-4A14-B211-3A2681B60E60}" type="parTrans" cxnId="{F56EC95F-C1AC-4D34-8425-7ABE7747178E}">
      <dgm:prSet/>
      <dgm:spPr/>
      <dgm:t>
        <a:bodyPr/>
        <a:lstStyle/>
        <a:p>
          <a:endParaRPr lang="en-US"/>
        </a:p>
      </dgm:t>
    </dgm:pt>
    <dgm:pt modelId="{AEEEDDF8-23B1-4074-9B86-B84E499B5BAC}" type="sibTrans" cxnId="{F56EC95F-C1AC-4D34-8425-7ABE7747178E}">
      <dgm:prSet/>
      <dgm:spPr/>
      <dgm:t>
        <a:bodyPr/>
        <a:lstStyle/>
        <a:p>
          <a:endParaRPr lang="en-US"/>
        </a:p>
      </dgm:t>
    </dgm:pt>
    <dgm:pt modelId="{05C59443-2425-41C1-B84D-A6BDBB14391F}">
      <dgm:prSet custT="1"/>
      <dgm:spPr/>
      <dgm:t>
        <a:bodyPr/>
        <a:lstStyle/>
        <a:p>
          <a:pPr>
            <a:defRPr cap="all"/>
          </a:pPr>
          <a:r>
            <a:rPr lang="en-US" sz="1600" dirty="0">
              <a:hlinkClick xmlns:r="http://schemas.openxmlformats.org/officeDocument/2006/relationships" r:id="rId1">
                <a:extLst>
                  <a:ext uri="{A12FA001-AC4F-418D-AE19-62706E023703}">
                    <ahyp:hlinkClr xmlns:ahyp="http://schemas.microsoft.com/office/drawing/2018/hyperlinkcolor" val="tx"/>
                  </a:ext>
                </a:extLst>
              </a:hlinkClick>
            </a:rPr>
            <a:t>Apply here: </a:t>
          </a:r>
        </a:p>
        <a:p>
          <a:pPr>
            <a:defRPr cap="all"/>
          </a:pPr>
          <a:r>
            <a:rPr lang="en-US" sz="1600" dirty="0">
              <a:hlinkClick xmlns:r="http://schemas.openxmlformats.org/officeDocument/2006/relationships" r:id="rId1">
                <a:extLst>
                  <a:ext uri="{A12FA001-AC4F-418D-AE19-62706E023703}">
                    <ahyp:hlinkClr xmlns:ahyp="http://schemas.microsoft.com/office/drawing/2018/hyperlinkcolor" val="tx"/>
                  </a:ext>
                </a:extLst>
              </a:hlinkClick>
            </a:rPr>
            <a:t>https://www.surveymonkey.com/r/SHGrants124</a:t>
          </a:r>
          <a:r>
            <a:rPr lang="en-US" sz="1600" dirty="0"/>
            <a:t> </a:t>
          </a:r>
        </a:p>
      </dgm:t>
    </dgm:pt>
    <dgm:pt modelId="{F497DEBC-4D41-4BE3-B07C-3C4A24536DB6}" type="parTrans" cxnId="{5D6996F5-8C8B-4A37-9BF8-E9F1E4559E15}">
      <dgm:prSet/>
      <dgm:spPr/>
      <dgm:t>
        <a:bodyPr/>
        <a:lstStyle/>
        <a:p>
          <a:endParaRPr lang="en-US"/>
        </a:p>
      </dgm:t>
    </dgm:pt>
    <dgm:pt modelId="{61194505-5E3D-4373-AC03-158B2415AE25}" type="sibTrans" cxnId="{5D6996F5-8C8B-4A37-9BF8-E9F1E4559E15}">
      <dgm:prSet/>
      <dgm:spPr/>
      <dgm:t>
        <a:bodyPr/>
        <a:lstStyle/>
        <a:p>
          <a:endParaRPr lang="en-US"/>
        </a:p>
      </dgm:t>
    </dgm:pt>
    <dgm:pt modelId="{80C573BA-DF55-416D-B375-27965BB73588}" type="pres">
      <dgm:prSet presAssocID="{4D62CE5C-FFBE-4E4F-9AEC-F4F40B9710D2}" presName="root" presStyleCnt="0">
        <dgm:presLayoutVars>
          <dgm:dir/>
          <dgm:resizeHandles val="exact"/>
        </dgm:presLayoutVars>
      </dgm:prSet>
      <dgm:spPr/>
    </dgm:pt>
    <dgm:pt modelId="{6C027439-51C5-4822-BDB0-EBB553937682}" type="pres">
      <dgm:prSet presAssocID="{77188E5B-222A-48D1-9BB0-133B140FA5D7}" presName="compNode" presStyleCnt="0"/>
      <dgm:spPr/>
    </dgm:pt>
    <dgm:pt modelId="{48A7C1CD-9900-4134-AA16-0037E530D492}" type="pres">
      <dgm:prSet presAssocID="{77188E5B-222A-48D1-9BB0-133B140FA5D7}" presName="iconBgRect" presStyleLbl="bgShp" presStyleIdx="0" presStyleCnt="5"/>
      <dgm:spPr/>
    </dgm:pt>
    <dgm:pt modelId="{91E4AC3C-F121-4BCA-9D85-9BCD5C724BFE}" type="pres">
      <dgm:prSet presAssocID="{77188E5B-222A-48D1-9BB0-133B140FA5D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ootball"/>
        </a:ext>
      </dgm:extLst>
    </dgm:pt>
    <dgm:pt modelId="{731C8929-F236-4888-8C9A-B5417FE461D0}" type="pres">
      <dgm:prSet presAssocID="{77188E5B-222A-48D1-9BB0-133B140FA5D7}" presName="spaceRect" presStyleCnt="0"/>
      <dgm:spPr/>
    </dgm:pt>
    <dgm:pt modelId="{2A7AD062-57B5-4AF7-8E07-9B2B5016A760}" type="pres">
      <dgm:prSet presAssocID="{77188E5B-222A-48D1-9BB0-133B140FA5D7}" presName="textRect" presStyleLbl="revTx" presStyleIdx="0" presStyleCnt="5">
        <dgm:presLayoutVars>
          <dgm:chMax val="1"/>
          <dgm:chPref val="1"/>
        </dgm:presLayoutVars>
      </dgm:prSet>
      <dgm:spPr/>
    </dgm:pt>
    <dgm:pt modelId="{332EA69F-40FC-416E-9C7C-0DDC98564E69}" type="pres">
      <dgm:prSet presAssocID="{9BFED9E6-5C3E-46E2-9503-6BD5A9D63CF7}" presName="sibTrans" presStyleCnt="0"/>
      <dgm:spPr/>
    </dgm:pt>
    <dgm:pt modelId="{7529903C-7017-4D8B-A910-787EF7648F18}" type="pres">
      <dgm:prSet presAssocID="{E681214A-8E1E-4B5B-BA13-AAB73A1FB87A}" presName="compNode" presStyleCnt="0"/>
      <dgm:spPr/>
    </dgm:pt>
    <dgm:pt modelId="{B0A845B8-3D38-4B99-8836-9F0ECF49E51C}" type="pres">
      <dgm:prSet presAssocID="{E681214A-8E1E-4B5B-BA13-AAB73A1FB87A}" presName="iconBgRect" presStyleLbl="bgShp" presStyleIdx="1" presStyleCnt="5"/>
      <dgm:spPr/>
    </dgm:pt>
    <dgm:pt modelId="{0FF7B3EA-6160-4C2F-BEBF-61C3D9B5B519}" type="pres">
      <dgm:prSet presAssocID="{E681214A-8E1E-4B5B-BA13-AAB73A1FB87A}"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rawl"/>
        </a:ext>
      </dgm:extLst>
    </dgm:pt>
    <dgm:pt modelId="{977DF3FF-F365-4011-BFFB-91FB17A92F41}" type="pres">
      <dgm:prSet presAssocID="{E681214A-8E1E-4B5B-BA13-AAB73A1FB87A}" presName="spaceRect" presStyleCnt="0"/>
      <dgm:spPr/>
    </dgm:pt>
    <dgm:pt modelId="{F1317712-A598-426F-A156-DA6D1E31E5D8}" type="pres">
      <dgm:prSet presAssocID="{E681214A-8E1E-4B5B-BA13-AAB73A1FB87A}" presName="textRect" presStyleLbl="revTx" presStyleIdx="1" presStyleCnt="5">
        <dgm:presLayoutVars>
          <dgm:chMax val="1"/>
          <dgm:chPref val="1"/>
        </dgm:presLayoutVars>
      </dgm:prSet>
      <dgm:spPr/>
    </dgm:pt>
    <dgm:pt modelId="{BEA47911-D8E6-461E-8582-6D263D185B58}" type="pres">
      <dgm:prSet presAssocID="{0A8DD86E-4F08-4717-984D-37C2E64F88BB}" presName="sibTrans" presStyleCnt="0"/>
      <dgm:spPr/>
    </dgm:pt>
    <dgm:pt modelId="{B76C5F3B-7105-4F3A-8AFC-BF91B5CFD838}" type="pres">
      <dgm:prSet presAssocID="{E1C6A41E-4309-4AA5-9A1C-E57889EAD5EF}" presName="compNode" presStyleCnt="0"/>
      <dgm:spPr/>
    </dgm:pt>
    <dgm:pt modelId="{FCC264E3-763D-455F-95A5-F62BCD3EC8EE}" type="pres">
      <dgm:prSet presAssocID="{E1C6A41E-4309-4AA5-9A1C-E57889EAD5EF}" presName="iconBgRect" presStyleLbl="bgShp" presStyleIdx="2" presStyleCnt="5"/>
      <dgm:spPr/>
    </dgm:pt>
    <dgm:pt modelId="{2D6341C0-5881-416C-9CBC-B375FE2745CF}" type="pres">
      <dgm:prSet presAssocID="{E1C6A41E-4309-4AA5-9A1C-E57889EAD5EF}"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ey"/>
        </a:ext>
      </dgm:extLst>
    </dgm:pt>
    <dgm:pt modelId="{2216D99F-B85D-4B19-8721-F6E9666E47D0}" type="pres">
      <dgm:prSet presAssocID="{E1C6A41E-4309-4AA5-9A1C-E57889EAD5EF}" presName="spaceRect" presStyleCnt="0"/>
      <dgm:spPr/>
    </dgm:pt>
    <dgm:pt modelId="{44FAA54A-9C94-4706-9F13-50FDF6C74838}" type="pres">
      <dgm:prSet presAssocID="{E1C6A41E-4309-4AA5-9A1C-E57889EAD5EF}" presName="textRect" presStyleLbl="revTx" presStyleIdx="2" presStyleCnt="5">
        <dgm:presLayoutVars>
          <dgm:chMax val="1"/>
          <dgm:chPref val="1"/>
        </dgm:presLayoutVars>
      </dgm:prSet>
      <dgm:spPr/>
    </dgm:pt>
    <dgm:pt modelId="{9A916A73-103A-4DA1-95FF-CE57A42208A1}" type="pres">
      <dgm:prSet presAssocID="{06F444A3-BD79-4C43-9040-B2A5766F2882}" presName="sibTrans" presStyleCnt="0"/>
      <dgm:spPr/>
    </dgm:pt>
    <dgm:pt modelId="{99E29B77-58FA-4D66-B41F-4F498F974C2D}" type="pres">
      <dgm:prSet presAssocID="{1137919D-DCD1-4544-ADA3-A9DA6D22AE9C}" presName="compNode" presStyleCnt="0"/>
      <dgm:spPr/>
    </dgm:pt>
    <dgm:pt modelId="{550A094B-87D7-4C30-B501-DC93D1014D09}" type="pres">
      <dgm:prSet presAssocID="{1137919D-DCD1-4544-ADA3-A9DA6D22AE9C}" presName="iconBgRect" presStyleLbl="bgShp" presStyleIdx="3" presStyleCnt="5"/>
      <dgm:spPr/>
    </dgm:pt>
    <dgm:pt modelId="{580485D9-7CB8-4791-A306-EE97748D6247}" type="pres">
      <dgm:prSet presAssocID="{1137919D-DCD1-4544-ADA3-A9DA6D22AE9C}"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topwatch"/>
        </a:ext>
      </dgm:extLst>
    </dgm:pt>
    <dgm:pt modelId="{A8EF9B00-01A7-45B4-B166-A860F53A58F7}" type="pres">
      <dgm:prSet presAssocID="{1137919D-DCD1-4544-ADA3-A9DA6D22AE9C}" presName="spaceRect" presStyleCnt="0"/>
      <dgm:spPr/>
    </dgm:pt>
    <dgm:pt modelId="{9C2C4F8C-0005-4694-9759-4B534DE55038}" type="pres">
      <dgm:prSet presAssocID="{1137919D-DCD1-4544-ADA3-A9DA6D22AE9C}" presName="textRect" presStyleLbl="revTx" presStyleIdx="3" presStyleCnt="5">
        <dgm:presLayoutVars>
          <dgm:chMax val="1"/>
          <dgm:chPref val="1"/>
        </dgm:presLayoutVars>
      </dgm:prSet>
      <dgm:spPr/>
    </dgm:pt>
    <dgm:pt modelId="{06C906F9-6D8E-410C-97F5-A15A17FCA513}" type="pres">
      <dgm:prSet presAssocID="{AEEEDDF8-23B1-4074-9B86-B84E499B5BAC}" presName="sibTrans" presStyleCnt="0"/>
      <dgm:spPr/>
    </dgm:pt>
    <dgm:pt modelId="{E7A7FDCC-6CFA-4501-B7C1-A31C299171BB}" type="pres">
      <dgm:prSet presAssocID="{05C59443-2425-41C1-B84D-A6BDBB14391F}" presName="compNode" presStyleCnt="0"/>
      <dgm:spPr/>
    </dgm:pt>
    <dgm:pt modelId="{1777AAC2-45EE-4CBC-90BE-DFD1190DB7A1}" type="pres">
      <dgm:prSet presAssocID="{05C59443-2425-41C1-B84D-A6BDBB14391F}" presName="iconBgRect" presStyleLbl="bgShp" presStyleIdx="4" presStyleCnt="5"/>
      <dgm:spPr/>
    </dgm:pt>
    <dgm:pt modelId="{3BF83FA2-DC57-4230-B90F-C19CF2FC1C7E}" type="pres">
      <dgm:prSet presAssocID="{05C59443-2425-41C1-B84D-A6BDBB14391F}"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arth Globe Americas"/>
        </a:ext>
      </dgm:extLst>
    </dgm:pt>
    <dgm:pt modelId="{558A70A0-E3BB-4405-A76F-63FD7DD16FCC}" type="pres">
      <dgm:prSet presAssocID="{05C59443-2425-41C1-B84D-A6BDBB14391F}" presName="spaceRect" presStyleCnt="0"/>
      <dgm:spPr/>
    </dgm:pt>
    <dgm:pt modelId="{6598418F-10E3-400D-98D4-4D9B476F08AC}" type="pres">
      <dgm:prSet presAssocID="{05C59443-2425-41C1-B84D-A6BDBB14391F}" presName="textRect" presStyleLbl="revTx" presStyleIdx="4" presStyleCnt="5" custScaleX="340159">
        <dgm:presLayoutVars>
          <dgm:chMax val="1"/>
          <dgm:chPref val="1"/>
        </dgm:presLayoutVars>
      </dgm:prSet>
      <dgm:spPr/>
    </dgm:pt>
  </dgm:ptLst>
  <dgm:cxnLst>
    <dgm:cxn modelId="{8D6E3B39-8186-417B-A030-32C89FE2B7D9}" type="presOf" srcId="{77188E5B-222A-48D1-9BB0-133B140FA5D7}" destId="{2A7AD062-57B5-4AF7-8E07-9B2B5016A760}" srcOrd="0" destOrd="0" presId="urn:microsoft.com/office/officeart/2018/5/layout/IconCircleLabelList"/>
    <dgm:cxn modelId="{F56EC95F-C1AC-4D34-8425-7ABE7747178E}" srcId="{4D62CE5C-FFBE-4E4F-9AEC-F4F40B9710D2}" destId="{1137919D-DCD1-4544-ADA3-A9DA6D22AE9C}" srcOrd="3" destOrd="0" parTransId="{65ADF69D-3B8F-4A14-B211-3A2681B60E60}" sibTransId="{AEEEDDF8-23B1-4074-9B86-B84E499B5BAC}"/>
    <dgm:cxn modelId="{367E1C60-1710-4BE4-873B-325E6186523F}" type="presOf" srcId="{4D62CE5C-FFBE-4E4F-9AEC-F4F40B9710D2}" destId="{80C573BA-DF55-416D-B375-27965BB73588}" srcOrd="0" destOrd="0" presId="urn:microsoft.com/office/officeart/2018/5/layout/IconCircleLabelList"/>
    <dgm:cxn modelId="{B6BCCD92-7BA1-498B-A8F1-6EE4A22107F2}" type="presOf" srcId="{05C59443-2425-41C1-B84D-A6BDBB14391F}" destId="{6598418F-10E3-400D-98D4-4D9B476F08AC}" srcOrd="0" destOrd="0" presId="urn:microsoft.com/office/officeart/2018/5/layout/IconCircleLabelList"/>
    <dgm:cxn modelId="{294117A2-9223-47B1-B92B-C8E4BFC8ECA3}" type="presOf" srcId="{E681214A-8E1E-4B5B-BA13-AAB73A1FB87A}" destId="{F1317712-A598-426F-A156-DA6D1E31E5D8}" srcOrd="0" destOrd="0" presId="urn:microsoft.com/office/officeart/2018/5/layout/IconCircleLabelList"/>
    <dgm:cxn modelId="{A8CE0CA4-61F5-4741-9E68-691EE1F267D2}" type="presOf" srcId="{E1C6A41E-4309-4AA5-9A1C-E57889EAD5EF}" destId="{44FAA54A-9C94-4706-9F13-50FDF6C74838}" srcOrd="0" destOrd="0" presId="urn:microsoft.com/office/officeart/2018/5/layout/IconCircleLabelList"/>
    <dgm:cxn modelId="{7991F7B6-0315-4E54-9D74-36EF7AF74363}" srcId="{4D62CE5C-FFBE-4E4F-9AEC-F4F40B9710D2}" destId="{E681214A-8E1E-4B5B-BA13-AAB73A1FB87A}" srcOrd="1" destOrd="0" parTransId="{2F0B4E4E-217F-4FDF-95FD-8446630D5D35}" sibTransId="{0A8DD86E-4F08-4717-984D-37C2E64F88BB}"/>
    <dgm:cxn modelId="{624180C9-2EE3-4274-9EEF-11497F3CE8F2}" srcId="{4D62CE5C-FFBE-4E4F-9AEC-F4F40B9710D2}" destId="{77188E5B-222A-48D1-9BB0-133B140FA5D7}" srcOrd="0" destOrd="0" parTransId="{1D166019-32E1-43B4-A243-D589906B72A4}" sibTransId="{9BFED9E6-5C3E-46E2-9503-6BD5A9D63CF7}"/>
    <dgm:cxn modelId="{4ED3CDCB-719C-4472-B423-AD9D6E93D2B9}" srcId="{4D62CE5C-FFBE-4E4F-9AEC-F4F40B9710D2}" destId="{E1C6A41E-4309-4AA5-9A1C-E57889EAD5EF}" srcOrd="2" destOrd="0" parTransId="{06E57161-DD26-454F-8C3B-EA4C0E768682}" sibTransId="{06F444A3-BD79-4C43-9040-B2A5766F2882}"/>
    <dgm:cxn modelId="{6D37BAED-2041-47E5-B274-2B1B28DE802B}" type="presOf" srcId="{1137919D-DCD1-4544-ADA3-A9DA6D22AE9C}" destId="{9C2C4F8C-0005-4694-9759-4B534DE55038}" srcOrd="0" destOrd="0" presId="urn:microsoft.com/office/officeart/2018/5/layout/IconCircleLabelList"/>
    <dgm:cxn modelId="{5D6996F5-8C8B-4A37-9BF8-E9F1E4559E15}" srcId="{4D62CE5C-FFBE-4E4F-9AEC-F4F40B9710D2}" destId="{05C59443-2425-41C1-B84D-A6BDBB14391F}" srcOrd="4" destOrd="0" parTransId="{F497DEBC-4D41-4BE3-B07C-3C4A24536DB6}" sibTransId="{61194505-5E3D-4373-AC03-158B2415AE25}"/>
    <dgm:cxn modelId="{13D0CF52-1579-4088-B596-48F8D8DB8825}" type="presParOf" srcId="{80C573BA-DF55-416D-B375-27965BB73588}" destId="{6C027439-51C5-4822-BDB0-EBB553937682}" srcOrd="0" destOrd="0" presId="urn:microsoft.com/office/officeart/2018/5/layout/IconCircleLabelList"/>
    <dgm:cxn modelId="{7BC6AE14-C21B-4C04-AA37-80E1EADFAE7E}" type="presParOf" srcId="{6C027439-51C5-4822-BDB0-EBB553937682}" destId="{48A7C1CD-9900-4134-AA16-0037E530D492}" srcOrd="0" destOrd="0" presId="urn:microsoft.com/office/officeart/2018/5/layout/IconCircleLabelList"/>
    <dgm:cxn modelId="{74E5CB06-742A-476C-9F86-BE1F4C8F4536}" type="presParOf" srcId="{6C027439-51C5-4822-BDB0-EBB553937682}" destId="{91E4AC3C-F121-4BCA-9D85-9BCD5C724BFE}" srcOrd="1" destOrd="0" presId="urn:microsoft.com/office/officeart/2018/5/layout/IconCircleLabelList"/>
    <dgm:cxn modelId="{157E12E7-C246-4F86-A0D2-AA503238A1C1}" type="presParOf" srcId="{6C027439-51C5-4822-BDB0-EBB553937682}" destId="{731C8929-F236-4888-8C9A-B5417FE461D0}" srcOrd="2" destOrd="0" presId="urn:microsoft.com/office/officeart/2018/5/layout/IconCircleLabelList"/>
    <dgm:cxn modelId="{3FC2ADDB-9E02-4C22-AF29-63C0AED3A685}" type="presParOf" srcId="{6C027439-51C5-4822-BDB0-EBB553937682}" destId="{2A7AD062-57B5-4AF7-8E07-9B2B5016A760}" srcOrd="3" destOrd="0" presId="urn:microsoft.com/office/officeart/2018/5/layout/IconCircleLabelList"/>
    <dgm:cxn modelId="{3F4B02B7-D0B6-447C-B6DA-8380B32123AA}" type="presParOf" srcId="{80C573BA-DF55-416D-B375-27965BB73588}" destId="{332EA69F-40FC-416E-9C7C-0DDC98564E69}" srcOrd="1" destOrd="0" presId="urn:microsoft.com/office/officeart/2018/5/layout/IconCircleLabelList"/>
    <dgm:cxn modelId="{9CA3FB03-281E-496A-92E9-9EC7B0C390B3}" type="presParOf" srcId="{80C573BA-DF55-416D-B375-27965BB73588}" destId="{7529903C-7017-4D8B-A910-787EF7648F18}" srcOrd="2" destOrd="0" presId="urn:microsoft.com/office/officeart/2018/5/layout/IconCircleLabelList"/>
    <dgm:cxn modelId="{9FC7BB2C-1A19-47F8-8156-DE80B0D961A9}" type="presParOf" srcId="{7529903C-7017-4D8B-A910-787EF7648F18}" destId="{B0A845B8-3D38-4B99-8836-9F0ECF49E51C}" srcOrd="0" destOrd="0" presId="urn:microsoft.com/office/officeart/2018/5/layout/IconCircleLabelList"/>
    <dgm:cxn modelId="{2AE88596-236C-4A52-950D-1ADAD9644304}" type="presParOf" srcId="{7529903C-7017-4D8B-A910-787EF7648F18}" destId="{0FF7B3EA-6160-4C2F-BEBF-61C3D9B5B519}" srcOrd="1" destOrd="0" presId="urn:microsoft.com/office/officeart/2018/5/layout/IconCircleLabelList"/>
    <dgm:cxn modelId="{B6B36416-2519-451F-A0F8-27344E19D94E}" type="presParOf" srcId="{7529903C-7017-4D8B-A910-787EF7648F18}" destId="{977DF3FF-F365-4011-BFFB-91FB17A92F41}" srcOrd="2" destOrd="0" presId="urn:microsoft.com/office/officeart/2018/5/layout/IconCircleLabelList"/>
    <dgm:cxn modelId="{5838E07D-E72D-47F7-AC08-B5C240EF043F}" type="presParOf" srcId="{7529903C-7017-4D8B-A910-787EF7648F18}" destId="{F1317712-A598-426F-A156-DA6D1E31E5D8}" srcOrd="3" destOrd="0" presId="urn:microsoft.com/office/officeart/2018/5/layout/IconCircleLabelList"/>
    <dgm:cxn modelId="{277CC626-080B-4DBB-B312-2861E0E91F33}" type="presParOf" srcId="{80C573BA-DF55-416D-B375-27965BB73588}" destId="{BEA47911-D8E6-461E-8582-6D263D185B58}" srcOrd="3" destOrd="0" presId="urn:microsoft.com/office/officeart/2018/5/layout/IconCircleLabelList"/>
    <dgm:cxn modelId="{2EA994F4-F0A8-4219-A8DE-2C00CA003979}" type="presParOf" srcId="{80C573BA-DF55-416D-B375-27965BB73588}" destId="{B76C5F3B-7105-4F3A-8AFC-BF91B5CFD838}" srcOrd="4" destOrd="0" presId="urn:microsoft.com/office/officeart/2018/5/layout/IconCircleLabelList"/>
    <dgm:cxn modelId="{E288D022-8646-49A3-AF6A-85E0CF7CE41F}" type="presParOf" srcId="{B76C5F3B-7105-4F3A-8AFC-BF91B5CFD838}" destId="{FCC264E3-763D-455F-95A5-F62BCD3EC8EE}" srcOrd="0" destOrd="0" presId="urn:microsoft.com/office/officeart/2018/5/layout/IconCircleLabelList"/>
    <dgm:cxn modelId="{3BB664FD-5EA6-42EC-B5E5-65713C582D33}" type="presParOf" srcId="{B76C5F3B-7105-4F3A-8AFC-BF91B5CFD838}" destId="{2D6341C0-5881-416C-9CBC-B375FE2745CF}" srcOrd="1" destOrd="0" presId="urn:microsoft.com/office/officeart/2018/5/layout/IconCircleLabelList"/>
    <dgm:cxn modelId="{12D822F8-4A7A-420D-8B44-686E7B8E27F7}" type="presParOf" srcId="{B76C5F3B-7105-4F3A-8AFC-BF91B5CFD838}" destId="{2216D99F-B85D-4B19-8721-F6E9666E47D0}" srcOrd="2" destOrd="0" presId="urn:microsoft.com/office/officeart/2018/5/layout/IconCircleLabelList"/>
    <dgm:cxn modelId="{8D2F7AFA-E89F-4725-82AE-B722B10E7592}" type="presParOf" srcId="{B76C5F3B-7105-4F3A-8AFC-BF91B5CFD838}" destId="{44FAA54A-9C94-4706-9F13-50FDF6C74838}" srcOrd="3" destOrd="0" presId="urn:microsoft.com/office/officeart/2018/5/layout/IconCircleLabelList"/>
    <dgm:cxn modelId="{58CC5277-F2C2-45C9-920D-84CF51DFD2FC}" type="presParOf" srcId="{80C573BA-DF55-416D-B375-27965BB73588}" destId="{9A916A73-103A-4DA1-95FF-CE57A42208A1}" srcOrd="5" destOrd="0" presId="urn:microsoft.com/office/officeart/2018/5/layout/IconCircleLabelList"/>
    <dgm:cxn modelId="{BFF1DB84-DE35-459D-9011-9BBD525B6159}" type="presParOf" srcId="{80C573BA-DF55-416D-B375-27965BB73588}" destId="{99E29B77-58FA-4D66-B41F-4F498F974C2D}" srcOrd="6" destOrd="0" presId="urn:microsoft.com/office/officeart/2018/5/layout/IconCircleLabelList"/>
    <dgm:cxn modelId="{85F800EF-C8CD-4BC4-B4EA-487158AC6099}" type="presParOf" srcId="{99E29B77-58FA-4D66-B41F-4F498F974C2D}" destId="{550A094B-87D7-4C30-B501-DC93D1014D09}" srcOrd="0" destOrd="0" presId="urn:microsoft.com/office/officeart/2018/5/layout/IconCircleLabelList"/>
    <dgm:cxn modelId="{BE725206-B75B-4F1F-8DA3-ECF88E5B8E4C}" type="presParOf" srcId="{99E29B77-58FA-4D66-B41F-4F498F974C2D}" destId="{580485D9-7CB8-4791-A306-EE97748D6247}" srcOrd="1" destOrd="0" presId="urn:microsoft.com/office/officeart/2018/5/layout/IconCircleLabelList"/>
    <dgm:cxn modelId="{5F07908C-91F1-41F7-9F77-C7675C4243A8}" type="presParOf" srcId="{99E29B77-58FA-4D66-B41F-4F498F974C2D}" destId="{A8EF9B00-01A7-45B4-B166-A860F53A58F7}" srcOrd="2" destOrd="0" presId="urn:microsoft.com/office/officeart/2018/5/layout/IconCircleLabelList"/>
    <dgm:cxn modelId="{AD95C11C-ADC3-45E9-97DF-C0D7542E98DC}" type="presParOf" srcId="{99E29B77-58FA-4D66-B41F-4F498F974C2D}" destId="{9C2C4F8C-0005-4694-9759-4B534DE55038}" srcOrd="3" destOrd="0" presId="urn:microsoft.com/office/officeart/2018/5/layout/IconCircleLabelList"/>
    <dgm:cxn modelId="{448C4964-EEE0-4E88-BEB7-0FEC35CB0A49}" type="presParOf" srcId="{80C573BA-DF55-416D-B375-27965BB73588}" destId="{06C906F9-6D8E-410C-97F5-A15A17FCA513}" srcOrd="7" destOrd="0" presId="urn:microsoft.com/office/officeart/2018/5/layout/IconCircleLabelList"/>
    <dgm:cxn modelId="{9F3F8EC6-7275-4452-9009-53BEB056A716}" type="presParOf" srcId="{80C573BA-DF55-416D-B375-27965BB73588}" destId="{E7A7FDCC-6CFA-4501-B7C1-A31C299171BB}" srcOrd="8" destOrd="0" presId="urn:microsoft.com/office/officeart/2018/5/layout/IconCircleLabelList"/>
    <dgm:cxn modelId="{BC9B4BE0-8FEC-4C16-ABE2-D156EC360FDE}" type="presParOf" srcId="{E7A7FDCC-6CFA-4501-B7C1-A31C299171BB}" destId="{1777AAC2-45EE-4CBC-90BE-DFD1190DB7A1}" srcOrd="0" destOrd="0" presId="urn:microsoft.com/office/officeart/2018/5/layout/IconCircleLabelList"/>
    <dgm:cxn modelId="{872301BA-73E8-4FB5-9595-A927C2BAE3EE}" type="presParOf" srcId="{E7A7FDCC-6CFA-4501-B7C1-A31C299171BB}" destId="{3BF83FA2-DC57-4230-B90F-C19CF2FC1C7E}" srcOrd="1" destOrd="0" presId="urn:microsoft.com/office/officeart/2018/5/layout/IconCircleLabelList"/>
    <dgm:cxn modelId="{DA3CD8CF-0C33-471A-BED7-AFF8B684B4CD}" type="presParOf" srcId="{E7A7FDCC-6CFA-4501-B7C1-A31C299171BB}" destId="{558A70A0-E3BB-4405-A76F-63FD7DD16FCC}" srcOrd="2" destOrd="0" presId="urn:microsoft.com/office/officeart/2018/5/layout/IconCircleLabelList"/>
    <dgm:cxn modelId="{C2CCF264-D91E-42C5-8312-C2C10EE1CB7D}" type="presParOf" srcId="{E7A7FDCC-6CFA-4501-B7C1-A31C299171BB}" destId="{6598418F-10E3-400D-98D4-4D9B476F08A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3F9F6-535E-4155-AC76-FAD958733FF3}"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7CA9344F-DD88-4AB4-BE8B-DE7E19CE3D4D}">
      <dgm:prSet/>
      <dgm:spPr/>
      <dgm:t>
        <a:bodyPr/>
        <a:lstStyle/>
        <a:p>
          <a:r>
            <a:rPr lang="en-GB" dirty="0"/>
            <a:t>Questions!</a:t>
          </a:r>
          <a:endParaRPr lang="en-US" dirty="0"/>
        </a:p>
      </dgm:t>
    </dgm:pt>
    <dgm:pt modelId="{FC940B73-2441-4DEE-8F09-5AB73A0B240A}" type="parTrans" cxnId="{D9E4B3B4-7E41-404F-BDC5-3A595F9F4B7D}">
      <dgm:prSet/>
      <dgm:spPr/>
      <dgm:t>
        <a:bodyPr/>
        <a:lstStyle/>
        <a:p>
          <a:endParaRPr lang="en-US"/>
        </a:p>
      </dgm:t>
    </dgm:pt>
    <dgm:pt modelId="{E983FD72-CD0A-4F66-9F8F-89494AE91765}" type="sibTrans" cxnId="{D9E4B3B4-7E41-404F-BDC5-3A595F9F4B7D}">
      <dgm:prSet/>
      <dgm:spPr/>
      <dgm:t>
        <a:bodyPr/>
        <a:lstStyle/>
        <a:p>
          <a:endParaRPr lang="en-US"/>
        </a:p>
      </dgm:t>
    </dgm:pt>
    <dgm:pt modelId="{DB32A10A-2B94-4FDA-9478-35842A9A0D94}" type="pres">
      <dgm:prSet presAssocID="{7493F9F6-535E-4155-AC76-FAD958733FF3}" presName="hierChild1" presStyleCnt="0">
        <dgm:presLayoutVars>
          <dgm:chPref val="1"/>
          <dgm:dir/>
          <dgm:animOne val="branch"/>
          <dgm:animLvl val="lvl"/>
          <dgm:resizeHandles/>
        </dgm:presLayoutVars>
      </dgm:prSet>
      <dgm:spPr/>
    </dgm:pt>
    <dgm:pt modelId="{CD92C006-CA71-4BFE-B4E1-A4E65915FFD7}" type="pres">
      <dgm:prSet presAssocID="{7CA9344F-DD88-4AB4-BE8B-DE7E19CE3D4D}" presName="hierRoot1" presStyleCnt="0"/>
      <dgm:spPr/>
    </dgm:pt>
    <dgm:pt modelId="{3EAD0F41-712D-4AE1-9267-F79B50AD83CA}" type="pres">
      <dgm:prSet presAssocID="{7CA9344F-DD88-4AB4-BE8B-DE7E19CE3D4D}" presName="composite" presStyleCnt="0"/>
      <dgm:spPr/>
    </dgm:pt>
    <dgm:pt modelId="{FCD31A3C-8C7D-4250-8081-915D8C305BA7}" type="pres">
      <dgm:prSet presAssocID="{7CA9344F-DD88-4AB4-BE8B-DE7E19CE3D4D}" presName="background" presStyleLbl="node0" presStyleIdx="0" presStyleCnt="1"/>
      <dgm:spPr>
        <a:solidFill>
          <a:schemeClr val="accent1"/>
        </a:solidFill>
      </dgm:spPr>
    </dgm:pt>
    <dgm:pt modelId="{ADC35DB6-9FF4-4738-ABA9-BE1ED9A4BA62}" type="pres">
      <dgm:prSet presAssocID="{7CA9344F-DD88-4AB4-BE8B-DE7E19CE3D4D}" presName="text" presStyleLbl="fgAcc0" presStyleIdx="0" presStyleCnt="1">
        <dgm:presLayoutVars>
          <dgm:chPref val="3"/>
        </dgm:presLayoutVars>
      </dgm:prSet>
      <dgm:spPr/>
    </dgm:pt>
    <dgm:pt modelId="{5D0D3AA6-0BF5-48EB-9DB4-D5CD09C79B6E}" type="pres">
      <dgm:prSet presAssocID="{7CA9344F-DD88-4AB4-BE8B-DE7E19CE3D4D}" presName="hierChild2" presStyleCnt="0"/>
      <dgm:spPr/>
    </dgm:pt>
  </dgm:ptLst>
  <dgm:cxnLst>
    <dgm:cxn modelId="{E0D5E433-A8E7-4BD6-A0DC-698D7D39AD4B}" type="presOf" srcId="{7CA9344F-DD88-4AB4-BE8B-DE7E19CE3D4D}" destId="{ADC35DB6-9FF4-4738-ABA9-BE1ED9A4BA62}" srcOrd="0" destOrd="0" presId="urn:microsoft.com/office/officeart/2005/8/layout/hierarchy1"/>
    <dgm:cxn modelId="{D9E4B3B4-7E41-404F-BDC5-3A595F9F4B7D}" srcId="{7493F9F6-535E-4155-AC76-FAD958733FF3}" destId="{7CA9344F-DD88-4AB4-BE8B-DE7E19CE3D4D}" srcOrd="0" destOrd="0" parTransId="{FC940B73-2441-4DEE-8F09-5AB73A0B240A}" sibTransId="{E983FD72-CD0A-4F66-9F8F-89494AE91765}"/>
    <dgm:cxn modelId="{9429FACE-2B5C-4DE5-A658-27D006FF06EF}" type="presOf" srcId="{7493F9F6-535E-4155-AC76-FAD958733FF3}" destId="{DB32A10A-2B94-4FDA-9478-35842A9A0D94}" srcOrd="0" destOrd="0" presId="urn:microsoft.com/office/officeart/2005/8/layout/hierarchy1"/>
    <dgm:cxn modelId="{A793A1C7-497F-4D8C-9250-4C06B88395CE}" type="presParOf" srcId="{DB32A10A-2B94-4FDA-9478-35842A9A0D94}" destId="{CD92C006-CA71-4BFE-B4E1-A4E65915FFD7}" srcOrd="0" destOrd="0" presId="urn:microsoft.com/office/officeart/2005/8/layout/hierarchy1"/>
    <dgm:cxn modelId="{0BCEF573-0512-47BC-B125-38C6092A3E7B}" type="presParOf" srcId="{CD92C006-CA71-4BFE-B4E1-A4E65915FFD7}" destId="{3EAD0F41-712D-4AE1-9267-F79B50AD83CA}" srcOrd="0" destOrd="0" presId="urn:microsoft.com/office/officeart/2005/8/layout/hierarchy1"/>
    <dgm:cxn modelId="{EF7ACB7D-30A6-44FD-863B-A99F9ECDC9DE}" type="presParOf" srcId="{3EAD0F41-712D-4AE1-9267-F79B50AD83CA}" destId="{FCD31A3C-8C7D-4250-8081-915D8C305BA7}" srcOrd="0" destOrd="0" presId="urn:microsoft.com/office/officeart/2005/8/layout/hierarchy1"/>
    <dgm:cxn modelId="{28C7461D-2960-4474-9B35-B01909305E0D}" type="presParOf" srcId="{3EAD0F41-712D-4AE1-9267-F79B50AD83CA}" destId="{ADC35DB6-9FF4-4738-ABA9-BE1ED9A4BA62}" srcOrd="1" destOrd="0" presId="urn:microsoft.com/office/officeart/2005/8/layout/hierarchy1"/>
    <dgm:cxn modelId="{8D509718-C260-4946-BA28-CD385D0F2B2F}" type="presParOf" srcId="{CD92C006-CA71-4BFE-B4E1-A4E65915FFD7}" destId="{5D0D3AA6-0BF5-48EB-9DB4-D5CD09C79B6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7C1CD-9900-4134-AA16-0037E530D492}">
      <dsp:nvSpPr>
        <dsp:cNvPr id="0" name=""/>
        <dsp:cNvSpPr/>
      </dsp:nvSpPr>
      <dsp:spPr>
        <a:xfrm>
          <a:off x="1896093" y="925"/>
          <a:ext cx="991845" cy="9918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4AC3C-F121-4BCA-9D85-9BCD5C724BFE}">
      <dsp:nvSpPr>
        <dsp:cNvPr id="0" name=""/>
        <dsp:cNvSpPr/>
      </dsp:nvSpPr>
      <dsp:spPr>
        <a:xfrm>
          <a:off x="2107470" y="212302"/>
          <a:ext cx="569091" cy="569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7AD062-57B5-4AF7-8E07-9B2B5016A760}">
      <dsp:nvSpPr>
        <dsp:cNvPr id="0" name=""/>
        <dsp:cNvSpPr/>
      </dsp:nvSpPr>
      <dsp:spPr>
        <a:xfrm>
          <a:off x="1579028" y="1301706"/>
          <a:ext cx="1625976" cy="67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Focus on sporting heritage </a:t>
          </a:r>
        </a:p>
      </dsp:txBody>
      <dsp:txXfrm>
        <a:off x="1579028" y="1301706"/>
        <a:ext cx="1625976" cy="670715"/>
      </dsp:txXfrm>
    </dsp:sp>
    <dsp:sp modelId="{B0A845B8-3D38-4B99-8836-9F0ECF49E51C}">
      <dsp:nvSpPr>
        <dsp:cNvPr id="0" name=""/>
        <dsp:cNvSpPr/>
      </dsp:nvSpPr>
      <dsp:spPr>
        <a:xfrm>
          <a:off x="3806615" y="925"/>
          <a:ext cx="991845" cy="99184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7B3EA-6160-4C2F-BEBF-61C3D9B5B519}">
      <dsp:nvSpPr>
        <dsp:cNvPr id="0" name=""/>
        <dsp:cNvSpPr/>
      </dsp:nvSpPr>
      <dsp:spPr>
        <a:xfrm>
          <a:off x="4017992" y="212302"/>
          <a:ext cx="569091" cy="569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17712-A598-426F-A156-DA6D1E31E5D8}">
      <dsp:nvSpPr>
        <dsp:cNvPr id="0" name=""/>
        <dsp:cNvSpPr/>
      </dsp:nvSpPr>
      <dsp:spPr>
        <a:xfrm>
          <a:off x="3489550" y="1301706"/>
          <a:ext cx="1625976" cy="67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Projects to run between 1</a:t>
          </a:r>
          <a:r>
            <a:rPr lang="en-US" sz="1600" kern="1200" cap="none" baseline="30000" dirty="0"/>
            <a:t>st</a:t>
          </a:r>
          <a:r>
            <a:rPr lang="en-US" sz="1600" kern="1200" cap="none" dirty="0"/>
            <a:t> sept 24 &amp; 28</a:t>
          </a:r>
          <a:r>
            <a:rPr lang="en-US" sz="1600" kern="1200" cap="none" baseline="30000" dirty="0"/>
            <a:t>th</a:t>
          </a:r>
          <a:r>
            <a:rPr lang="en-US" sz="1600" kern="1200" cap="none" dirty="0"/>
            <a:t> Feb 25 </a:t>
          </a:r>
        </a:p>
      </dsp:txBody>
      <dsp:txXfrm>
        <a:off x="3489550" y="1301706"/>
        <a:ext cx="1625976" cy="670715"/>
      </dsp:txXfrm>
    </dsp:sp>
    <dsp:sp modelId="{FCC264E3-763D-455F-95A5-F62BCD3EC8EE}">
      <dsp:nvSpPr>
        <dsp:cNvPr id="0" name=""/>
        <dsp:cNvSpPr/>
      </dsp:nvSpPr>
      <dsp:spPr>
        <a:xfrm>
          <a:off x="5717138" y="925"/>
          <a:ext cx="991845" cy="99184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341C0-5881-416C-9CBC-B375FE2745CF}">
      <dsp:nvSpPr>
        <dsp:cNvPr id="0" name=""/>
        <dsp:cNvSpPr/>
      </dsp:nvSpPr>
      <dsp:spPr>
        <a:xfrm>
          <a:off x="5928515" y="212302"/>
          <a:ext cx="569091" cy="5690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FAA54A-9C94-4706-9F13-50FDF6C74838}">
      <dsp:nvSpPr>
        <dsp:cNvPr id="0" name=""/>
        <dsp:cNvSpPr/>
      </dsp:nvSpPr>
      <dsp:spPr>
        <a:xfrm>
          <a:off x="5400072" y="1301706"/>
          <a:ext cx="1625976" cy="67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Two strands of funding: up to £500 or up to £3000</a:t>
          </a:r>
        </a:p>
      </dsp:txBody>
      <dsp:txXfrm>
        <a:off x="5400072" y="1301706"/>
        <a:ext cx="1625976" cy="670715"/>
      </dsp:txXfrm>
    </dsp:sp>
    <dsp:sp modelId="{550A094B-87D7-4C30-B501-DC93D1014D09}">
      <dsp:nvSpPr>
        <dsp:cNvPr id="0" name=""/>
        <dsp:cNvSpPr/>
      </dsp:nvSpPr>
      <dsp:spPr>
        <a:xfrm>
          <a:off x="7627660" y="925"/>
          <a:ext cx="991845" cy="99184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485D9-7CB8-4791-A306-EE97748D6247}">
      <dsp:nvSpPr>
        <dsp:cNvPr id="0" name=""/>
        <dsp:cNvSpPr/>
      </dsp:nvSpPr>
      <dsp:spPr>
        <a:xfrm>
          <a:off x="7839037" y="212302"/>
          <a:ext cx="569091" cy="5690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2C4F8C-0005-4694-9759-4B534DE55038}">
      <dsp:nvSpPr>
        <dsp:cNvPr id="0" name=""/>
        <dsp:cNvSpPr/>
      </dsp:nvSpPr>
      <dsp:spPr>
        <a:xfrm>
          <a:off x="7310595" y="1301706"/>
          <a:ext cx="1625976" cy="67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Deadline 12pm on the 7</a:t>
          </a:r>
          <a:r>
            <a:rPr lang="en-US" sz="1600" kern="1200" cap="none" baseline="30000" dirty="0"/>
            <a:t>th</a:t>
          </a:r>
          <a:r>
            <a:rPr lang="en-US" sz="1600" kern="1200" cap="none" dirty="0"/>
            <a:t> June</a:t>
          </a:r>
        </a:p>
      </dsp:txBody>
      <dsp:txXfrm>
        <a:off x="7310595" y="1301706"/>
        <a:ext cx="1625976" cy="670715"/>
      </dsp:txXfrm>
    </dsp:sp>
    <dsp:sp modelId="{1777AAC2-45EE-4CBC-90BE-DFD1190DB7A1}">
      <dsp:nvSpPr>
        <dsp:cNvPr id="0" name=""/>
        <dsp:cNvSpPr/>
      </dsp:nvSpPr>
      <dsp:spPr>
        <a:xfrm>
          <a:off x="4761877" y="2378916"/>
          <a:ext cx="991845" cy="99184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83FA2-DC57-4230-B90F-C19CF2FC1C7E}">
      <dsp:nvSpPr>
        <dsp:cNvPr id="0" name=""/>
        <dsp:cNvSpPr/>
      </dsp:nvSpPr>
      <dsp:spPr>
        <a:xfrm>
          <a:off x="4973254" y="2590293"/>
          <a:ext cx="569091" cy="5690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8418F-10E3-400D-98D4-4D9B476F08AC}">
      <dsp:nvSpPr>
        <dsp:cNvPr id="0" name=""/>
        <dsp:cNvSpPr/>
      </dsp:nvSpPr>
      <dsp:spPr>
        <a:xfrm>
          <a:off x="2492347" y="3679697"/>
          <a:ext cx="5530905" cy="67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hlinkClick xmlns:r="http://schemas.openxmlformats.org/officeDocument/2006/relationships" r:id="rId11">
                <a:extLst>
                  <a:ext uri="{A12FA001-AC4F-418D-AE19-62706E023703}">
                    <ahyp:hlinkClr xmlns:ahyp="http://schemas.microsoft.com/office/drawing/2018/hyperlinkcolor" val="tx"/>
                  </a:ext>
                </a:extLst>
              </a:hlinkClick>
            </a:rPr>
            <a:t>Apply here: </a:t>
          </a:r>
        </a:p>
        <a:p>
          <a:pPr marL="0" lvl="0" indent="0" algn="ctr" defTabSz="711200">
            <a:lnSpc>
              <a:spcPct val="90000"/>
            </a:lnSpc>
            <a:spcBef>
              <a:spcPct val="0"/>
            </a:spcBef>
            <a:spcAft>
              <a:spcPct val="35000"/>
            </a:spcAft>
            <a:buNone/>
            <a:defRPr cap="all"/>
          </a:pPr>
          <a:r>
            <a:rPr lang="en-US" sz="1600" kern="1200" dirty="0">
              <a:hlinkClick xmlns:r="http://schemas.openxmlformats.org/officeDocument/2006/relationships" r:id="rId11">
                <a:extLst>
                  <a:ext uri="{A12FA001-AC4F-418D-AE19-62706E023703}">
                    <ahyp:hlinkClr xmlns:ahyp="http://schemas.microsoft.com/office/drawing/2018/hyperlinkcolor" val="tx"/>
                  </a:ext>
                </a:extLst>
              </a:hlinkClick>
            </a:rPr>
            <a:t>https://www.surveymonkey.com/r/SHGrants124</a:t>
          </a:r>
          <a:r>
            <a:rPr lang="en-US" sz="1600" kern="1200" dirty="0"/>
            <a:t> </a:t>
          </a:r>
        </a:p>
      </dsp:txBody>
      <dsp:txXfrm>
        <a:off x="2492347" y="3679697"/>
        <a:ext cx="5530905" cy="670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1A3C-8C7D-4250-8081-915D8C305BA7}">
      <dsp:nvSpPr>
        <dsp:cNvPr id="0" name=""/>
        <dsp:cNvSpPr/>
      </dsp:nvSpPr>
      <dsp:spPr>
        <a:xfrm>
          <a:off x="127154" y="1637"/>
          <a:ext cx="4554210" cy="289192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35DB6-9FF4-4738-ABA9-BE1ED9A4BA62}">
      <dsp:nvSpPr>
        <dsp:cNvPr id="0" name=""/>
        <dsp:cNvSpPr/>
      </dsp:nvSpPr>
      <dsp:spPr>
        <a:xfrm>
          <a:off x="633177" y="482359"/>
          <a:ext cx="4554210" cy="28919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Questions!</a:t>
          </a:r>
          <a:endParaRPr lang="en-US" sz="6500" kern="1200" dirty="0"/>
        </a:p>
      </dsp:txBody>
      <dsp:txXfrm>
        <a:off x="717879" y="567061"/>
        <a:ext cx="4384806" cy="272251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6404D-3CCC-4EAA-896C-ECB6ED39D4A8}"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7666A-F74B-4165-83BD-CBDAEF653F97}" type="slidenum">
              <a:rPr lang="en-GB" smtClean="0"/>
              <a:t>‹#›</a:t>
            </a:fld>
            <a:endParaRPr lang="en-GB"/>
          </a:p>
        </p:txBody>
      </p:sp>
    </p:spTree>
    <p:extLst>
      <p:ext uri="{BB962C8B-B14F-4D97-AF65-F5344CB8AC3E}">
        <p14:creationId xmlns:p14="http://schemas.microsoft.com/office/powerpoint/2010/main" val="416461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1</a:t>
            </a:fld>
            <a:endParaRPr lang="en-GB"/>
          </a:p>
        </p:txBody>
      </p:sp>
    </p:spTree>
    <p:extLst>
      <p:ext uri="{BB962C8B-B14F-4D97-AF65-F5344CB8AC3E}">
        <p14:creationId xmlns:p14="http://schemas.microsoft.com/office/powerpoint/2010/main" val="346386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10</a:t>
            </a:fld>
            <a:endParaRPr lang="en-GB"/>
          </a:p>
        </p:txBody>
      </p:sp>
    </p:spTree>
    <p:extLst>
      <p:ext uri="{BB962C8B-B14F-4D97-AF65-F5344CB8AC3E}">
        <p14:creationId xmlns:p14="http://schemas.microsoft.com/office/powerpoint/2010/main" val="396172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11</a:t>
            </a:fld>
            <a:endParaRPr lang="en-GB"/>
          </a:p>
        </p:txBody>
      </p:sp>
    </p:spTree>
    <p:extLst>
      <p:ext uri="{BB962C8B-B14F-4D97-AF65-F5344CB8AC3E}">
        <p14:creationId xmlns:p14="http://schemas.microsoft.com/office/powerpoint/2010/main" val="105653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12</a:t>
            </a:fld>
            <a:endParaRPr lang="en-GB"/>
          </a:p>
        </p:txBody>
      </p:sp>
    </p:spTree>
    <p:extLst>
      <p:ext uri="{BB962C8B-B14F-4D97-AF65-F5344CB8AC3E}">
        <p14:creationId xmlns:p14="http://schemas.microsoft.com/office/powerpoint/2010/main" val="80153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13</a:t>
            </a:fld>
            <a:endParaRPr lang="en-GB"/>
          </a:p>
        </p:txBody>
      </p:sp>
    </p:spTree>
    <p:extLst>
      <p:ext uri="{BB962C8B-B14F-4D97-AF65-F5344CB8AC3E}">
        <p14:creationId xmlns:p14="http://schemas.microsoft.com/office/powerpoint/2010/main" val="144236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14</a:t>
            </a:fld>
            <a:endParaRPr lang="en-GB"/>
          </a:p>
        </p:txBody>
      </p:sp>
    </p:spTree>
    <p:extLst>
      <p:ext uri="{BB962C8B-B14F-4D97-AF65-F5344CB8AC3E}">
        <p14:creationId xmlns:p14="http://schemas.microsoft.com/office/powerpoint/2010/main" val="81252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2</a:t>
            </a:fld>
            <a:endParaRPr lang="en-GB"/>
          </a:p>
        </p:txBody>
      </p:sp>
    </p:spTree>
    <p:extLst>
      <p:ext uri="{BB962C8B-B14F-4D97-AF65-F5344CB8AC3E}">
        <p14:creationId xmlns:p14="http://schemas.microsoft.com/office/powerpoint/2010/main" val="161661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3</a:t>
            </a:fld>
            <a:endParaRPr lang="en-GB"/>
          </a:p>
        </p:txBody>
      </p:sp>
    </p:spTree>
    <p:extLst>
      <p:ext uri="{BB962C8B-B14F-4D97-AF65-F5344CB8AC3E}">
        <p14:creationId xmlns:p14="http://schemas.microsoft.com/office/powerpoint/2010/main" val="91119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4</a:t>
            </a:fld>
            <a:endParaRPr lang="en-GB"/>
          </a:p>
        </p:txBody>
      </p:sp>
    </p:spTree>
    <p:extLst>
      <p:ext uri="{BB962C8B-B14F-4D97-AF65-F5344CB8AC3E}">
        <p14:creationId xmlns:p14="http://schemas.microsoft.com/office/powerpoint/2010/main" val="35414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5</a:t>
            </a:fld>
            <a:endParaRPr lang="en-GB"/>
          </a:p>
        </p:txBody>
      </p:sp>
    </p:spTree>
    <p:extLst>
      <p:ext uri="{BB962C8B-B14F-4D97-AF65-F5344CB8AC3E}">
        <p14:creationId xmlns:p14="http://schemas.microsoft.com/office/powerpoint/2010/main" val="197623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6</a:t>
            </a:fld>
            <a:endParaRPr lang="en-GB"/>
          </a:p>
        </p:txBody>
      </p:sp>
    </p:spTree>
    <p:extLst>
      <p:ext uri="{BB962C8B-B14F-4D97-AF65-F5344CB8AC3E}">
        <p14:creationId xmlns:p14="http://schemas.microsoft.com/office/powerpoint/2010/main" val="210105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7</a:t>
            </a:fld>
            <a:endParaRPr lang="en-GB"/>
          </a:p>
        </p:txBody>
      </p:sp>
    </p:spTree>
    <p:extLst>
      <p:ext uri="{BB962C8B-B14F-4D97-AF65-F5344CB8AC3E}">
        <p14:creationId xmlns:p14="http://schemas.microsoft.com/office/powerpoint/2010/main" val="37662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8</a:t>
            </a:fld>
            <a:endParaRPr lang="en-GB"/>
          </a:p>
        </p:txBody>
      </p:sp>
    </p:spTree>
    <p:extLst>
      <p:ext uri="{BB962C8B-B14F-4D97-AF65-F5344CB8AC3E}">
        <p14:creationId xmlns:p14="http://schemas.microsoft.com/office/powerpoint/2010/main" val="119214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conference theme: </a:t>
            </a:r>
          </a:p>
          <a:p>
            <a:endParaRPr lang="en-GB" dirty="0"/>
          </a:p>
          <a:p>
            <a:r>
              <a:rPr lang="en-GB" dirty="0"/>
              <a:t>Over the last 12 months we have been working to better understand the true picture of sporting heritage across the UK. Our role as the sector support organisation is to look at the sector, understand the gaps and needs, and develop work – whether it be research, training, programmes or projects, which fill those gaps and needs.</a:t>
            </a:r>
          </a:p>
          <a:p>
            <a:endParaRPr lang="en-GB" dirty="0"/>
          </a:p>
          <a:p>
            <a:r>
              <a:rPr lang="en-GB" dirty="0"/>
              <a:t>We’ve understood since our inception really, and nothing brought this into sharper focus than Black Lives Matter, that sporting heritage collections are largely reflective of heritage as a whole – and that is white, middle class, straight, male, able bodied, neurotypical men. </a:t>
            </a:r>
          </a:p>
          <a:p>
            <a:endParaRPr lang="en-GB" dirty="0"/>
          </a:p>
          <a:p>
            <a:r>
              <a:rPr lang="en-GB" dirty="0"/>
              <a:t>That isn’t acceptable. </a:t>
            </a:r>
          </a:p>
          <a:p>
            <a:endParaRPr lang="en-GB" dirty="0"/>
          </a:p>
          <a:p>
            <a:r>
              <a:rPr lang="en-GB" dirty="0"/>
              <a:t>And much as there are pockets of excellent activity across the sector, the overwhelming representation within collections, audience and workforce is still not reflective of our society. It discriminates. It paints a picture of heritage and humankind which is neither realistic nor representative. It is not diverse and it is not equitable. </a:t>
            </a:r>
          </a:p>
          <a:p>
            <a:endParaRPr lang="en-GB" dirty="0"/>
          </a:p>
          <a:p>
            <a:r>
              <a:rPr lang="en-GB" dirty="0"/>
              <a:t>The issues here are three fold: </a:t>
            </a:r>
          </a:p>
          <a:p>
            <a:r>
              <a:rPr lang="en-GB" dirty="0"/>
              <a:t>1.	The accessibility of museum and heritage spaces as well as sport is not diverse. Research tells us time and time again that on the whole, the audiences and participants are white, economically wealthy, straight, and able bodied. So even though there have been countless activities and huge investment in changing this, and as we’ll see from the evaluation session later today, on the whole, this hasn’t changed. Why hasn’t it? </a:t>
            </a:r>
          </a:p>
          <a:p>
            <a:r>
              <a:rPr lang="en-GB" dirty="0"/>
              <a:t>2.	The reflection and representation of our collections and provision isn’t diverse. We’ve delivered a number of research and action programmes over the last couple of years looking specifically at the diversity of collections, and largely those collections aren’t diverse. So people of colour, neurodivergent people, disabled people, trans people, don’t see themselves reflected within provision. </a:t>
            </a:r>
          </a:p>
          <a:p>
            <a:r>
              <a:rPr lang="en-GB" dirty="0"/>
              <a:t>3.	So to workforce. The heritage sector has traditionally been elitist. I’ve lost count of the amount of times I’ve tried to argue that curatorial skills can be learnt from the age of 16 a Masters qualification should not grant you a key to access the heritage kingdom. Because if it does – we rule out 90% of society as part of our workforce before we even start. And if our workforce isn’t diverse, neither is anything else we do. We’re trying to change this through our kickstart programme – brining in 18 – 24 year olds who have excellent skills and potential and just need the chance to show it. But there is such a long way to go! You only have to look at the workforce represented here – it’s changing, that’s clear, we know we’re starting to make inroads, but it’s nowhere near good enough. </a:t>
            </a:r>
          </a:p>
          <a:p>
            <a:endParaRPr lang="en-GB" dirty="0"/>
          </a:p>
          <a:p>
            <a:r>
              <a:rPr lang="en-GB" dirty="0"/>
              <a:t>And so over the last 12 months we’ve delivered a range of programmes – you can see on your screens – to start to address this. Not just to understand, but to ask really specific questions about what’s wrong, why is it wrong, how do we change it, and who can help us. </a:t>
            </a:r>
          </a:p>
          <a:p>
            <a:endParaRPr lang="en-GB" dirty="0"/>
          </a:p>
          <a:p>
            <a:r>
              <a:rPr lang="en-GB" dirty="0"/>
              <a:t>All of this is now feeding into our strategic plan, and this conference will be crucial in providing more guidance and support for our next phase of work. But I want to assure you, we aren’t complacent. We will listen, we will work hard, and we will recognise when we get it wrong and work harder still. </a:t>
            </a:r>
          </a:p>
          <a:p>
            <a:endParaRPr lang="en-GB" dirty="0"/>
          </a:p>
          <a:p>
            <a:endParaRPr lang="en-GB" dirty="0"/>
          </a:p>
        </p:txBody>
      </p:sp>
      <p:sp>
        <p:nvSpPr>
          <p:cNvPr id="4" name="Slide Number Placeholder 3"/>
          <p:cNvSpPr>
            <a:spLocks noGrp="1"/>
          </p:cNvSpPr>
          <p:nvPr>
            <p:ph type="sldNum" sz="quarter" idx="5"/>
          </p:nvPr>
        </p:nvSpPr>
        <p:spPr/>
        <p:txBody>
          <a:bodyPr/>
          <a:lstStyle/>
          <a:p>
            <a:fld id="{1A27666A-F74B-4165-83BD-CBDAEF653F97}" type="slidenum">
              <a:rPr lang="en-GB" smtClean="0"/>
              <a:t>9</a:t>
            </a:fld>
            <a:endParaRPr lang="en-GB"/>
          </a:p>
        </p:txBody>
      </p:sp>
    </p:spTree>
    <p:extLst>
      <p:ext uri="{BB962C8B-B14F-4D97-AF65-F5344CB8AC3E}">
        <p14:creationId xmlns:p14="http://schemas.microsoft.com/office/powerpoint/2010/main" val="236775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46674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15599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95356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1490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709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93767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4/19/2024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56331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160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4/19/2024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87556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93013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07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4/19/2024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944753"/>
      </p:ext>
    </p:extLst>
  </p:cSld>
  <p:clrMap bg1="dk1" tx1="lt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hyperlink" Target="https://www.surveymonkey.com/r/SHGrants124"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www.sportingheritage.org.uk/content/category/events/national-sporting-heritage-day/explore-past-event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useBgFill="1">
        <p:nvSpPr>
          <p:cNvPr id="93" name="Rectangle 8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0">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516365" y="917226"/>
            <a:ext cx="4178808" cy="2948389"/>
          </a:xfrm>
        </p:spPr>
        <p:txBody>
          <a:bodyPr anchor="b">
            <a:normAutofit/>
          </a:bodyPr>
          <a:lstStyle/>
          <a:p>
            <a:pPr algn="r"/>
            <a:r>
              <a:rPr lang="en-GB" sz="2800" b="1" dirty="0"/>
              <a:t>Dr Justine Reilly </a:t>
            </a:r>
          </a:p>
          <a:p>
            <a:pPr algn="r"/>
            <a:r>
              <a:rPr lang="en-GB" sz="2800" b="1" dirty="0"/>
              <a:t>Director </a:t>
            </a:r>
          </a:p>
          <a:p>
            <a:pPr algn="r"/>
            <a:r>
              <a:rPr lang="en-GB" sz="2800" b="1" dirty="0"/>
              <a:t>Sporting Heritage </a:t>
            </a:r>
          </a:p>
        </p:txBody>
      </p:sp>
      <p:pic>
        <p:nvPicPr>
          <p:cNvPr id="12" name="Picture 11" descr="Logo&#10;&#10;Description automatically generated">
            <a:extLst>
              <a:ext uri="{FF2B5EF4-FFF2-40B4-BE49-F238E27FC236}">
                <a16:creationId xmlns:a16="http://schemas.microsoft.com/office/drawing/2014/main" id="{ACCF3670-3237-4EF2-AB5E-1256264F2929}"/>
              </a:ext>
            </a:extLst>
          </p:cNvPr>
          <p:cNvPicPr>
            <a:picLocks noChangeAspect="1"/>
          </p:cNvPicPr>
          <p:nvPr/>
        </p:nvPicPr>
        <p:blipFill>
          <a:blip r:embed="rId3"/>
          <a:stretch>
            <a:fillRect/>
          </a:stretch>
        </p:blipFill>
        <p:spPr>
          <a:xfrm>
            <a:off x="2731222" y="862461"/>
            <a:ext cx="1126564" cy="932232"/>
          </a:xfrm>
          <a:prstGeom prst="rect">
            <a:avLst/>
          </a:prstGeom>
        </p:spPr>
      </p:pic>
      <p:sp>
        <p:nvSpPr>
          <p:cNvPr id="76" name="TextBox 75">
            <a:extLst>
              <a:ext uri="{FF2B5EF4-FFF2-40B4-BE49-F238E27FC236}">
                <a16:creationId xmlns:a16="http://schemas.microsoft.com/office/drawing/2014/main" id="{3B8DC3E1-177A-4ACB-982E-89E1A81F882F}"/>
              </a:ext>
            </a:extLst>
          </p:cNvPr>
          <p:cNvSpPr txBox="1"/>
          <p:nvPr/>
        </p:nvSpPr>
        <p:spPr>
          <a:xfrm>
            <a:off x="6204203" y="4782841"/>
            <a:ext cx="6096000" cy="646331"/>
          </a:xfrm>
          <a:prstGeom prst="rect">
            <a:avLst/>
          </a:prstGeom>
          <a:noFill/>
        </p:spPr>
        <p:txBody>
          <a:bodyPr wrap="square">
            <a:spAutoFit/>
          </a:bodyPr>
          <a:lstStyle/>
          <a:p>
            <a:r>
              <a:rPr lang="en-GB" sz="3600" b="1" dirty="0"/>
              <a:t>Community Grants Webinar </a:t>
            </a:r>
            <a:endParaRPr lang="en-GB" sz="2400" b="1" dirty="0"/>
          </a:p>
        </p:txBody>
      </p:sp>
      <p:pic>
        <p:nvPicPr>
          <p:cNvPr id="4" name="Picture 3">
            <a:extLst>
              <a:ext uri="{FF2B5EF4-FFF2-40B4-BE49-F238E27FC236}">
                <a16:creationId xmlns:a16="http://schemas.microsoft.com/office/drawing/2014/main" id="{DA2C7BDC-C1EE-1F5E-8F84-C1BDCAB7F91E}"/>
              </a:ext>
            </a:extLst>
          </p:cNvPr>
          <p:cNvPicPr>
            <a:picLocks noChangeAspect="1"/>
          </p:cNvPicPr>
          <p:nvPr/>
        </p:nvPicPr>
        <p:blipFill>
          <a:blip r:embed="rId4"/>
          <a:stretch>
            <a:fillRect/>
          </a:stretch>
        </p:blipFill>
        <p:spPr>
          <a:xfrm>
            <a:off x="1210601" y="3133366"/>
            <a:ext cx="2883925" cy="1733423"/>
          </a:xfrm>
          <a:prstGeom prst="rect">
            <a:avLst/>
          </a:prstGeom>
        </p:spPr>
      </p:pic>
      <p:pic>
        <p:nvPicPr>
          <p:cNvPr id="2" name="Picture 1">
            <a:extLst>
              <a:ext uri="{FF2B5EF4-FFF2-40B4-BE49-F238E27FC236}">
                <a16:creationId xmlns:a16="http://schemas.microsoft.com/office/drawing/2014/main" id="{4675CCF2-1127-8F92-123D-0431ABA3A50E}"/>
              </a:ext>
            </a:extLst>
          </p:cNvPr>
          <p:cNvPicPr>
            <a:picLocks noChangeAspect="1"/>
          </p:cNvPicPr>
          <p:nvPr/>
        </p:nvPicPr>
        <p:blipFill>
          <a:blip r:embed="rId5"/>
          <a:stretch>
            <a:fillRect/>
          </a:stretch>
        </p:blipFill>
        <p:spPr>
          <a:xfrm>
            <a:off x="4974847" y="1687199"/>
            <a:ext cx="1385031" cy="932232"/>
          </a:xfrm>
          <a:prstGeom prst="rect">
            <a:avLst/>
          </a:prstGeom>
        </p:spPr>
      </p:pic>
    </p:spTree>
    <p:extLst>
      <p:ext uri="{BB962C8B-B14F-4D97-AF65-F5344CB8AC3E}">
        <p14:creationId xmlns:p14="http://schemas.microsoft.com/office/powerpoint/2010/main" val="1437188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DA9B8B07-8F81-49AC-8835-B96E502AE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3">
            <a:extLst>
              <a:ext uri="{FF2B5EF4-FFF2-40B4-BE49-F238E27FC236}">
                <a16:creationId xmlns:a16="http://schemas.microsoft.com/office/drawing/2014/main" id="{26DC6FD7-80CD-D504-9C15-1F1C51C7C9A4}"/>
              </a:ext>
            </a:extLst>
          </p:cNvPr>
          <p:cNvSpPr>
            <a:spLocks noGrp="1"/>
          </p:cNvSpPr>
          <p:nvPr>
            <p:ph type="title"/>
          </p:nvPr>
        </p:nvSpPr>
        <p:spPr>
          <a:xfrm>
            <a:off x="6492438" y="306401"/>
            <a:ext cx="4871711" cy="644497"/>
          </a:xfrm>
        </p:spPr>
        <p:txBody>
          <a:bodyPr vert="horz" lIns="91440" tIns="45720" rIns="91440" bIns="45720" rtlCol="0" anchor="b">
            <a:normAutofit/>
          </a:bodyPr>
          <a:lstStyle/>
          <a:p>
            <a:r>
              <a:rPr lang="en-US" sz="3600" b="1" kern="1200" dirty="0">
                <a:solidFill>
                  <a:schemeClr val="tx1"/>
                </a:solidFill>
                <a:latin typeface="+mj-lt"/>
                <a:ea typeface="+mj-ea"/>
                <a:cs typeface="+mj-cs"/>
              </a:rPr>
              <a:t>What can I apply for?</a:t>
            </a:r>
          </a:p>
        </p:txBody>
      </p:sp>
      <p:sp>
        <p:nvSpPr>
          <p:cNvPr id="58" name="Freeform: Shape 57">
            <a:extLst>
              <a:ext uri="{FF2B5EF4-FFF2-40B4-BE49-F238E27FC236}">
                <a16:creationId xmlns:a16="http://schemas.microsoft.com/office/drawing/2014/main" id="{A0F97ED8-8309-4F86-B4AF-B4CE4380A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275" y="3972910"/>
            <a:ext cx="3193475" cy="2897703"/>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79579F2F-A4FB-4FC7-879A-E4EAAD7C8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1" y="-15580"/>
            <a:ext cx="4888754" cy="4754698"/>
          </a:xfrm>
          <a:custGeom>
            <a:avLst/>
            <a:gdLst>
              <a:gd name="connsiteX0" fmla="*/ 1882710 w 4888754"/>
              <a:gd name="connsiteY0" fmla="*/ 0 h 4754698"/>
              <a:gd name="connsiteX1" fmla="*/ 3440958 w 4888754"/>
              <a:gd name="connsiteY1" fmla="*/ 0 h 4754698"/>
              <a:gd name="connsiteX2" fmla="*/ 3621403 w 4888754"/>
              <a:gd name="connsiteY2" fmla="*/ 72249 h 4754698"/>
              <a:gd name="connsiteX3" fmla="*/ 4292333 w 4888754"/>
              <a:gd name="connsiteY3" fmla="*/ 597829 h 4754698"/>
              <a:gd name="connsiteX4" fmla="*/ 4888754 w 4888754"/>
              <a:gd name="connsiteY4" fmla="*/ 2459471 h 4754698"/>
              <a:gd name="connsiteX5" fmla="*/ 4623081 w 4888754"/>
              <a:gd name="connsiteY5" fmla="*/ 3222950 h 4754698"/>
              <a:gd name="connsiteX6" fmla="*/ 3836488 w 4888754"/>
              <a:gd name="connsiteY6" fmla="*/ 3933860 h 4754698"/>
              <a:gd name="connsiteX7" fmla="*/ 3663543 w 4888754"/>
              <a:gd name="connsiteY7" fmla="*/ 4069850 h 4754698"/>
              <a:gd name="connsiteX8" fmla="*/ 2242449 w 4888754"/>
              <a:gd name="connsiteY8" fmla="*/ 4754698 h 4754698"/>
              <a:gd name="connsiteX9" fmla="*/ 370446 w 4888754"/>
              <a:gd name="connsiteY9" fmla="*/ 3641499 h 4754698"/>
              <a:gd name="connsiteX10" fmla="*/ 170945 w 4888754"/>
              <a:gd name="connsiteY10" fmla="*/ 3356711 h 4754698"/>
              <a:gd name="connsiteX11" fmla="*/ 77151 w 4888754"/>
              <a:gd name="connsiteY11" fmla="*/ 3224886 h 4754698"/>
              <a:gd name="connsiteX12" fmla="*/ 0 w 4888754"/>
              <a:gd name="connsiteY12" fmla="*/ 3111593 h 4754698"/>
              <a:gd name="connsiteX13" fmla="*/ 0 w 4888754"/>
              <a:gd name="connsiteY13" fmla="*/ 1525442 h 4754698"/>
              <a:gd name="connsiteX14" fmla="*/ 14241 w 4888754"/>
              <a:gd name="connsiteY14" fmla="*/ 1493178 h 4754698"/>
              <a:gd name="connsiteX15" fmla="*/ 673980 w 4888754"/>
              <a:gd name="connsiteY15" fmla="*/ 662872 h 4754698"/>
              <a:gd name="connsiteX16" fmla="*/ 1627813 w 4888754"/>
              <a:gd name="connsiteY16" fmla="*/ 87060 h 47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54698">
                <a:moveTo>
                  <a:pt x="1882710" y="0"/>
                </a:moveTo>
                <a:lnTo>
                  <a:pt x="3440958" y="0"/>
                </a:lnTo>
                <a:lnTo>
                  <a:pt x="3621403" y="72249"/>
                </a:lnTo>
                <a:cubicBezTo>
                  <a:pt x="3878407" y="193425"/>
                  <a:pt x="4104136" y="370289"/>
                  <a:pt x="4292333" y="597829"/>
                </a:cubicBezTo>
                <a:cubicBezTo>
                  <a:pt x="4676963" y="1063043"/>
                  <a:pt x="4888754" y="1724169"/>
                  <a:pt x="4888754" y="2459471"/>
                </a:cubicBezTo>
                <a:cubicBezTo>
                  <a:pt x="4888754" y="2752835"/>
                  <a:pt x="4806780" y="2988283"/>
                  <a:pt x="4623081" y="3222950"/>
                </a:cubicBezTo>
                <a:cubicBezTo>
                  <a:pt x="4430933" y="3468423"/>
                  <a:pt x="4142214" y="3694515"/>
                  <a:pt x="3836488" y="3933860"/>
                </a:cubicBezTo>
                <a:cubicBezTo>
                  <a:pt x="3780082" y="3977965"/>
                  <a:pt x="3721812" y="4023630"/>
                  <a:pt x="3663543" y="4069850"/>
                </a:cubicBezTo>
                <a:cubicBezTo>
                  <a:pt x="3141962" y="4483500"/>
                  <a:pt x="2761284" y="4754698"/>
                  <a:pt x="2242449" y="4754698"/>
                </a:cubicBezTo>
                <a:cubicBezTo>
                  <a:pt x="1451903" y="4754698"/>
                  <a:pt x="892027" y="4421796"/>
                  <a:pt x="370446" y="3641499"/>
                </a:cubicBezTo>
                <a:cubicBezTo>
                  <a:pt x="302191" y="3539368"/>
                  <a:pt x="235470" y="3446482"/>
                  <a:pt x="170945" y="3356711"/>
                </a:cubicBezTo>
                <a:cubicBezTo>
                  <a:pt x="137517" y="3310184"/>
                  <a:pt x="106259" y="3266449"/>
                  <a:pt x="77151" y="3224886"/>
                </a:cubicBezTo>
                <a:lnTo>
                  <a:pt x="0" y="3111593"/>
                </a:lnTo>
                <a:lnTo>
                  <a:pt x="0" y="1525442"/>
                </a:lnTo>
                <a:lnTo>
                  <a:pt x="14241" y="1493178"/>
                </a:lnTo>
                <a:cubicBezTo>
                  <a:pt x="169519" y="1187896"/>
                  <a:pt x="391516" y="908457"/>
                  <a:pt x="673980" y="662872"/>
                </a:cubicBezTo>
                <a:cubicBezTo>
                  <a:pt x="951614" y="421410"/>
                  <a:pt x="1281372" y="222271"/>
                  <a:pt x="1627813" y="870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B58A3953-2D90-6216-B3D8-BE05F6905590}"/>
              </a:ext>
            </a:extLst>
          </p:cNvPr>
          <p:cNvPicPr>
            <a:picLocks noChangeAspect="1"/>
          </p:cNvPicPr>
          <p:nvPr/>
        </p:nvPicPr>
        <p:blipFill rotWithShape="1">
          <a:blip r:embed="rId3"/>
          <a:srcRect l="23528" r="12932" b="1"/>
          <a:stretch/>
        </p:blipFill>
        <p:spPr>
          <a:xfrm>
            <a:off x="63311" y="145964"/>
            <a:ext cx="4629257" cy="4371297"/>
          </a:xfrm>
          <a:custGeom>
            <a:avLst/>
            <a:gdLst/>
            <a:ahLst/>
            <a:cxnLst/>
            <a:rect l="l" t="t" r="r" b="b"/>
            <a:pathLst>
              <a:path w="4629257" h="4371297">
                <a:moveTo>
                  <a:pt x="2649207" y="0"/>
                </a:moveTo>
                <a:cubicBezTo>
                  <a:pt x="2953586" y="0"/>
                  <a:pt x="3233725" y="58795"/>
                  <a:pt x="3481977" y="174590"/>
                </a:cubicBezTo>
                <a:cubicBezTo>
                  <a:pt x="3714632" y="283195"/>
                  <a:pt x="3918976" y="441711"/>
                  <a:pt x="4089341" y="645648"/>
                </a:cubicBezTo>
                <a:cubicBezTo>
                  <a:pt x="4437532" y="1062603"/>
                  <a:pt x="4629257" y="1655145"/>
                  <a:pt x="4629257" y="2314170"/>
                </a:cubicBezTo>
                <a:cubicBezTo>
                  <a:pt x="4629257" y="2577101"/>
                  <a:pt x="4555050" y="2788124"/>
                  <a:pt x="4388756" y="2998447"/>
                </a:cubicBezTo>
                <a:cubicBezTo>
                  <a:pt x="4214810" y="3218456"/>
                  <a:pt x="3953445" y="3421095"/>
                  <a:pt x="3676684" y="3635610"/>
                </a:cubicBezTo>
                <a:cubicBezTo>
                  <a:pt x="3625623" y="3675141"/>
                  <a:pt x="3572872" y="3716068"/>
                  <a:pt x="3520124" y="3757493"/>
                </a:cubicBezTo>
                <a:cubicBezTo>
                  <a:pt x="3047959" y="4128232"/>
                  <a:pt x="2703347" y="4371297"/>
                  <a:pt x="2233667" y="4371297"/>
                </a:cubicBezTo>
                <a:cubicBezTo>
                  <a:pt x="1518018" y="4371297"/>
                  <a:pt x="1011186" y="4072930"/>
                  <a:pt x="539021" y="3373578"/>
                </a:cubicBezTo>
                <a:cubicBezTo>
                  <a:pt x="477232" y="3282040"/>
                  <a:pt x="416833" y="3198791"/>
                  <a:pt x="358421" y="3118334"/>
                </a:cubicBezTo>
                <a:cubicBezTo>
                  <a:pt x="116327" y="2784729"/>
                  <a:pt x="0" y="2611239"/>
                  <a:pt x="0" y="2314170"/>
                </a:cubicBezTo>
                <a:cubicBezTo>
                  <a:pt x="0" y="2019198"/>
                  <a:pt x="72916" y="1727815"/>
                  <a:pt x="216562" y="1448115"/>
                </a:cubicBezTo>
                <a:cubicBezTo>
                  <a:pt x="357129" y="1174503"/>
                  <a:pt x="558094" y="924052"/>
                  <a:pt x="813796" y="703944"/>
                </a:cubicBezTo>
                <a:cubicBezTo>
                  <a:pt x="1065128" y="487530"/>
                  <a:pt x="1363644" y="309050"/>
                  <a:pt x="1677262" y="187865"/>
                </a:cubicBezTo>
                <a:cubicBezTo>
                  <a:pt x="1999323" y="63189"/>
                  <a:pt x="2326451" y="0"/>
                  <a:pt x="2649207" y="0"/>
                </a:cubicBezTo>
                <a:close/>
              </a:path>
            </a:pathLst>
          </a:custGeom>
        </p:spPr>
      </p:pic>
      <p:pic>
        <p:nvPicPr>
          <p:cNvPr id="3" name="Picture 2">
            <a:extLst>
              <a:ext uri="{FF2B5EF4-FFF2-40B4-BE49-F238E27FC236}">
                <a16:creationId xmlns:a16="http://schemas.microsoft.com/office/drawing/2014/main" id="{B230E5F9-18B1-624B-99C6-28180E8A7BE3}"/>
              </a:ext>
            </a:extLst>
          </p:cNvPr>
          <p:cNvPicPr>
            <a:picLocks noChangeAspect="1"/>
          </p:cNvPicPr>
          <p:nvPr/>
        </p:nvPicPr>
        <p:blipFill rotWithShape="1">
          <a:blip r:embed="rId4"/>
          <a:srcRect l="8903"/>
          <a:stretch/>
        </p:blipFill>
        <p:spPr>
          <a:xfrm>
            <a:off x="3167736" y="4094328"/>
            <a:ext cx="2982935" cy="2763672"/>
          </a:xfrm>
          <a:custGeom>
            <a:avLst/>
            <a:gdLst/>
            <a:ahLst/>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p:spPr>
      </p:pic>
      <p:sp>
        <p:nvSpPr>
          <p:cNvPr id="62" name="Freeform: Shape 61">
            <a:extLst>
              <a:ext uri="{FF2B5EF4-FFF2-40B4-BE49-F238E27FC236}">
                <a16:creationId xmlns:a16="http://schemas.microsoft.com/office/drawing/2014/main" id="{F7961866-E0A4-46CC-9A36-218A39668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1" y="145964"/>
            <a:ext cx="4629257" cy="4371297"/>
          </a:xfrm>
          <a:custGeom>
            <a:avLst/>
            <a:gdLst>
              <a:gd name="connsiteX0" fmla="*/ 2620694 w 4629257"/>
              <a:gd name="connsiteY0" fmla="*/ 121314 h 4371297"/>
              <a:gd name="connsiteX1" fmla="*/ 1942142 w 4629257"/>
              <a:gd name="connsiteY1" fmla="*/ 219817 h 4371297"/>
              <a:gd name="connsiteX2" fmla="*/ 1939551 w 4629257"/>
              <a:gd name="connsiteY2" fmla="*/ 220693 h 4371297"/>
              <a:gd name="connsiteX3" fmla="*/ 1935758 w 4629257"/>
              <a:gd name="connsiteY3" fmla="*/ 221592 h 4371297"/>
              <a:gd name="connsiteX4" fmla="*/ 1702680 w 4629257"/>
              <a:gd name="connsiteY4" fmla="*/ 298986 h 4371297"/>
              <a:gd name="connsiteX5" fmla="*/ 872242 w 4629257"/>
              <a:gd name="connsiteY5" fmla="*/ 786360 h 4371297"/>
              <a:gd name="connsiteX6" fmla="*/ 297853 w 4629257"/>
              <a:gd name="connsiteY6" fmla="*/ 1489138 h 4371297"/>
              <a:gd name="connsiteX7" fmla="*/ 89575 w 4629257"/>
              <a:gd name="connsiteY7" fmla="*/ 2307022 h 4371297"/>
              <a:gd name="connsiteX8" fmla="*/ 434286 w 4629257"/>
              <a:gd name="connsiteY8" fmla="*/ 3066457 h 4371297"/>
              <a:gd name="connsiteX9" fmla="*/ 607978 w 4629257"/>
              <a:gd name="connsiteY9" fmla="*/ 3307504 h 4371297"/>
              <a:gd name="connsiteX10" fmla="*/ 2237802 w 4629257"/>
              <a:gd name="connsiteY10" fmla="*/ 4249728 h 4371297"/>
              <a:gd name="connsiteX11" fmla="*/ 3475050 w 4629257"/>
              <a:gd name="connsiteY11" fmla="*/ 3670065 h 4371297"/>
              <a:gd name="connsiteX12" fmla="*/ 3625621 w 4629257"/>
              <a:gd name="connsiteY12" fmla="*/ 3554961 h 4371297"/>
              <a:gd name="connsiteX13" fmla="*/ 4310456 w 4629257"/>
              <a:gd name="connsiteY13" fmla="*/ 2953238 h 4371297"/>
              <a:gd name="connsiteX14" fmla="*/ 4541757 w 4629257"/>
              <a:gd name="connsiteY14" fmla="*/ 2307022 h 4371297"/>
              <a:gd name="connsiteX15" fmla="*/ 4022494 w 4629257"/>
              <a:gd name="connsiteY15" fmla="*/ 731306 h 4371297"/>
              <a:gd name="connsiteX16" fmla="*/ 3438362 w 4629257"/>
              <a:gd name="connsiteY16" fmla="*/ 286449 h 4371297"/>
              <a:gd name="connsiteX17" fmla="*/ 2637446 w 4629257"/>
              <a:gd name="connsiteY17" fmla="*/ 121570 h 4371297"/>
              <a:gd name="connsiteX18" fmla="*/ 2631593 w 4629257"/>
              <a:gd name="connsiteY18" fmla="*/ 121850 h 4371297"/>
              <a:gd name="connsiteX19" fmla="*/ 2649207 w 4629257"/>
              <a:gd name="connsiteY19" fmla="*/ 0 h 4371297"/>
              <a:gd name="connsiteX20" fmla="*/ 3481977 w 4629257"/>
              <a:gd name="connsiteY20" fmla="*/ 174590 h 4371297"/>
              <a:gd name="connsiteX21" fmla="*/ 4089341 w 4629257"/>
              <a:gd name="connsiteY21" fmla="*/ 645648 h 4371297"/>
              <a:gd name="connsiteX22" fmla="*/ 4629257 w 4629257"/>
              <a:gd name="connsiteY22" fmla="*/ 2314170 h 4371297"/>
              <a:gd name="connsiteX23" fmla="*/ 4388756 w 4629257"/>
              <a:gd name="connsiteY23" fmla="*/ 2998447 h 4371297"/>
              <a:gd name="connsiteX24" fmla="*/ 3676684 w 4629257"/>
              <a:gd name="connsiteY24" fmla="*/ 3635610 h 4371297"/>
              <a:gd name="connsiteX25" fmla="*/ 3520124 w 4629257"/>
              <a:gd name="connsiteY25" fmla="*/ 3757493 h 4371297"/>
              <a:gd name="connsiteX26" fmla="*/ 2233667 w 4629257"/>
              <a:gd name="connsiteY26" fmla="*/ 4371297 h 4371297"/>
              <a:gd name="connsiteX27" fmla="*/ 539021 w 4629257"/>
              <a:gd name="connsiteY27" fmla="*/ 3373578 h 4371297"/>
              <a:gd name="connsiteX28" fmla="*/ 358421 w 4629257"/>
              <a:gd name="connsiteY28" fmla="*/ 3118334 h 4371297"/>
              <a:gd name="connsiteX29" fmla="*/ 0 w 4629257"/>
              <a:gd name="connsiteY29" fmla="*/ 2314170 h 4371297"/>
              <a:gd name="connsiteX30" fmla="*/ 216562 w 4629257"/>
              <a:gd name="connsiteY30" fmla="*/ 1448115 h 4371297"/>
              <a:gd name="connsiteX31" fmla="*/ 813796 w 4629257"/>
              <a:gd name="connsiteY31" fmla="*/ 703944 h 4371297"/>
              <a:gd name="connsiteX32" fmla="*/ 1677262 w 4629257"/>
              <a:gd name="connsiteY32" fmla="*/ 187865 h 4371297"/>
              <a:gd name="connsiteX33" fmla="*/ 2649207 w 4629257"/>
              <a:gd name="connsiteY33" fmla="*/ 0 h 437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9257" h="4371297">
                <a:moveTo>
                  <a:pt x="2620694" y="121314"/>
                </a:moveTo>
                <a:cubicBezTo>
                  <a:pt x="2395563" y="121314"/>
                  <a:pt x="2168145" y="154371"/>
                  <a:pt x="1942142" y="219817"/>
                </a:cubicBezTo>
                <a:lnTo>
                  <a:pt x="1939551" y="220693"/>
                </a:lnTo>
                <a:lnTo>
                  <a:pt x="1935758" y="221592"/>
                </a:lnTo>
                <a:cubicBezTo>
                  <a:pt x="1857855" y="243744"/>
                  <a:pt x="1780115" y="269550"/>
                  <a:pt x="1702680" y="298986"/>
                </a:cubicBezTo>
                <a:cubicBezTo>
                  <a:pt x="1401058" y="413430"/>
                  <a:pt x="1113961" y="581983"/>
                  <a:pt x="872242" y="786360"/>
                </a:cubicBezTo>
                <a:cubicBezTo>
                  <a:pt x="626321" y="994225"/>
                  <a:pt x="433044" y="1230745"/>
                  <a:pt x="297853" y="1489138"/>
                </a:cubicBezTo>
                <a:cubicBezTo>
                  <a:pt x="159702" y="1753281"/>
                  <a:pt x="89575" y="2028457"/>
                  <a:pt x="89575" y="2307022"/>
                </a:cubicBezTo>
                <a:cubicBezTo>
                  <a:pt x="89575" y="2587568"/>
                  <a:pt x="201453" y="2751408"/>
                  <a:pt x="434286" y="3066457"/>
                </a:cubicBezTo>
                <a:cubicBezTo>
                  <a:pt x="490464" y="3142439"/>
                  <a:pt x="548553" y="3221057"/>
                  <a:pt x="607978" y="3307504"/>
                </a:cubicBezTo>
                <a:cubicBezTo>
                  <a:pt x="1062082" y="3967957"/>
                  <a:pt x="1549527" y="4249728"/>
                  <a:pt x="2237802" y="4249728"/>
                </a:cubicBezTo>
                <a:cubicBezTo>
                  <a:pt x="2689516" y="4249728"/>
                  <a:pt x="3020946" y="4020183"/>
                  <a:pt x="3475050" y="3670065"/>
                </a:cubicBezTo>
                <a:cubicBezTo>
                  <a:pt x="3525780" y="3630944"/>
                  <a:pt x="3576513" y="3592294"/>
                  <a:pt x="3625621" y="3554961"/>
                </a:cubicBezTo>
                <a:cubicBezTo>
                  <a:pt x="3891796" y="3352378"/>
                  <a:pt x="4143163" y="3161010"/>
                  <a:pt x="4310456" y="2953238"/>
                </a:cubicBezTo>
                <a:cubicBezTo>
                  <a:pt x="4470388" y="2754614"/>
                  <a:pt x="4541757" y="2555328"/>
                  <a:pt x="4541757" y="2307022"/>
                </a:cubicBezTo>
                <a:cubicBezTo>
                  <a:pt x="4541757" y="1684653"/>
                  <a:pt x="4357366" y="1125069"/>
                  <a:pt x="4022494" y="731306"/>
                </a:cubicBezTo>
                <a:cubicBezTo>
                  <a:pt x="3858645" y="538712"/>
                  <a:pt x="3662118" y="389013"/>
                  <a:pt x="3438362" y="286449"/>
                </a:cubicBezTo>
                <a:cubicBezTo>
                  <a:pt x="3199606" y="177095"/>
                  <a:pt x="2930182" y="121570"/>
                  <a:pt x="2637446" y="121570"/>
                </a:cubicBezTo>
                <a:lnTo>
                  <a:pt x="2631593" y="121850"/>
                </a:lnTo>
                <a:close/>
                <a:moveTo>
                  <a:pt x="2649207" y="0"/>
                </a:moveTo>
                <a:cubicBezTo>
                  <a:pt x="2953586" y="0"/>
                  <a:pt x="3233725" y="58795"/>
                  <a:pt x="3481977" y="174590"/>
                </a:cubicBezTo>
                <a:cubicBezTo>
                  <a:pt x="3714632" y="283195"/>
                  <a:pt x="3918976" y="441711"/>
                  <a:pt x="4089341" y="645648"/>
                </a:cubicBezTo>
                <a:cubicBezTo>
                  <a:pt x="4437532" y="1062603"/>
                  <a:pt x="4629257" y="1655145"/>
                  <a:pt x="4629257" y="2314170"/>
                </a:cubicBezTo>
                <a:cubicBezTo>
                  <a:pt x="4629257" y="2577101"/>
                  <a:pt x="4555050" y="2788124"/>
                  <a:pt x="4388756" y="2998447"/>
                </a:cubicBezTo>
                <a:cubicBezTo>
                  <a:pt x="4214810" y="3218456"/>
                  <a:pt x="3953445" y="3421095"/>
                  <a:pt x="3676684" y="3635610"/>
                </a:cubicBezTo>
                <a:cubicBezTo>
                  <a:pt x="3625623" y="3675141"/>
                  <a:pt x="3572872" y="3716068"/>
                  <a:pt x="3520124" y="3757493"/>
                </a:cubicBezTo>
                <a:cubicBezTo>
                  <a:pt x="3047959" y="4128232"/>
                  <a:pt x="2703347" y="4371297"/>
                  <a:pt x="2233667" y="4371297"/>
                </a:cubicBezTo>
                <a:cubicBezTo>
                  <a:pt x="1518018" y="4371297"/>
                  <a:pt x="1011186" y="4072930"/>
                  <a:pt x="539021" y="3373578"/>
                </a:cubicBezTo>
                <a:cubicBezTo>
                  <a:pt x="477232" y="3282040"/>
                  <a:pt x="416833" y="3198791"/>
                  <a:pt x="358421" y="3118334"/>
                </a:cubicBezTo>
                <a:cubicBezTo>
                  <a:pt x="116327" y="2784729"/>
                  <a:pt x="0" y="2611239"/>
                  <a:pt x="0" y="2314170"/>
                </a:cubicBezTo>
                <a:cubicBezTo>
                  <a:pt x="0" y="2019198"/>
                  <a:pt x="72916" y="1727815"/>
                  <a:pt x="216562" y="1448115"/>
                </a:cubicBezTo>
                <a:cubicBezTo>
                  <a:pt x="357129" y="1174503"/>
                  <a:pt x="558094" y="924052"/>
                  <a:pt x="813796" y="703944"/>
                </a:cubicBezTo>
                <a:cubicBezTo>
                  <a:pt x="1065128" y="487530"/>
                  <a:pt x="1363644" y="309050"/>
                  <a:pt x="1677262" y="187865"/>
                </a:cubicBezTo>
                <a:cubicBezTo>
                  <a:pt x="1999323" y="63189"/>
                  <a:pt x="2326451" y="0"/>
                  <a:pt x="2649207"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6361211" y="1244636"/>
            <a:ext cx="5653808" cy="4902014"/>
          </a:xfrm>
        </p:spPr>
        <p:txBody>
          <a:bodyPr vert="horz" lIns="91440" tIns="45720" rIns="91440" bIns="45720" rtlCol="0" anchor="t">
            <a:normAutofit fontScale="92500" lnSpcReduction="10000"/>
          </a:bodyPr>
          <a:lstStyle/>
          <a:p>
            <a:pPr marL="0" indent="0">
              <a:buNone/>
            </a:pPr>
            <a:r>
              <a:rPr lang="en-US" sz="1600" dirty="0">
                <a:latin typeface="Arial" panose="020B0604020202020204" pitchFamily="34" charset="0"/>
                <a:cs typeface="Arial" panose="020B0604020202020204" pitchFamily="34" charset="0"/>
              </a:rPr>
              <a:t>All projects should start no sooner than the 1st September 2024 and be completed no later than the 28th February 2025</a:t>
            </a:r>
          </a:p>
          <a:p>
            <a:pPr marL="0" indent="0">
              <a:buNone/>
            </a:pPr>
            <a:r>
              <a:rPr lang="en-US" sz="1600" dirty="0">
                <a:latin typeface="Arial" panose="020B0604020202020204" pitchFamily="34" charset="0"/>
                <a:cs typeface="Arial" panose="020B0604020202020204" pitchFamily="34" charset="0"/>
              </a:rPr>
              <a:t>You can apply for a whole range of things to support your project’s delivery, including: </a:t>
            </a:r>
          </a:p>
          <a:p>
            <a:pPr marL="0"/>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Staffing (new staff), to backfill posts, or to engage specialist consultants / professionals </a:t>
            </a:r>
          </a:p>
          <a:p>
            <a:r>
              <a:rPr lang="en-US" sz="1600" dirty="0">
                <a:latin typeface="Arial" panose="020B0604020202020204" pitchFamily="34" charset="0"/>
                <a:cs typeface="Arial" panose="020B0604020202020204" pitchFamily="34" charset="0"/>
              </a:rPr>
              <a:t>IT and </a:t>
            </a:r>
            <a:r>
              <a:rPr lang="en-US" sz="1600" dirty="0" err="1">
                <a:latin typeface="Arial" panose="020B0604020202020204" pitchFamily="34" charset="0"/>
                <a:cs typeface="Arial" panose="020B0604020202020204" pitchFamily="34" charset="0"/>
              </a:rPr>
              <a:t>softwear</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Equipment and kit – for example to record oral histories or to display an exhibition </a:t>
            </a:r>
          </a:p>
          <a:p>
            <a:r>
              <a:rPr lang="en-US" sz="1600" dirty="0">
                <a:latin typeface="Arial" panose="020B0604020202020204" pitchFamily="34" charset="0"/>
                <a:cs typeface="Arial" panose="020B0604020202020204" pitchFamily="34" charset="0"/>
              </a:rPr>
              <a:t>Creating resources </a:t>
            </a:r>
          </a:p>
          <a:p>
            <a:r>
              <a:rPr lang="en-US" sz="1600" dirty="0">
                <a:latin typeface="Arial" panose="020B0604020202020204" pitchFamily="34" charset="0"/>
                <a:cs typeface="Arial" panose="020B0604020202020204" pitchFamily="34" charset="0"/>
              </a:rPr>
              <a:t>Marketing and publicity </a:t>
            </a:r>
          </a:p>
          <a:p>
            <a:r>
              <a:rPr lang="en-US" sz="1600" dirty="0">
                <a:latin typeface="Arial" panose="020B0604020202020204" pitchFamily="34" charset="0"/>
                <a:cs typeface="Arial" panose="020B0604020202020204" pitchFamily="34" charset="0"/>
              </a:rPr>
              <a:t>Catering and room hire </a:t>
            </a:r>
          </a:p>
          <a:p>
            <a:r>
              <a:rPr lang="en-US" sz="1600" dirty="0">
                <a:latin typeface="Arial" panose="020B0604020202020204" pitchFamily="34" charset="0"/>
                <a:cs typeface="Arial" panose="020B0604020202020204" pitchFamily="34" charset="0"/>
              </a:rPr>
              <a:t>Organisational costs (for example if you’re creating a CIC, registration costs)</a:t>
            </a:r>
          </a:p>
          <a:p>
            <a:r>
              <a:rPr lang="en-US" sz="1600" dirty="0">
                <a:latin typeface="Arial" panose="020B0604020202020204" pitchFamily="34" charset="0"/>
                <a:cs typeface="Arial" panose="020B0604020202020204" pitchFamily="34" charset="0"/>
              </a:rPr>
              <a:t>Access costs </a:t>
            </a:r>
          </a:p>
          <a:p>
            <a:r>
              <a:rPr lang="en-US" sz="1600" dirty="0">
                <a:latin typeface="Arial" panose="020B0604020202020204" pitchFamily="34" charset="0"/>
                <a:cs typeface="Arial" panose="020B0604020202020204" pitchFamily="34" charset="0"/>
              </a:rPr>
              <a:t>Travel and transport </a:t>
            </a:r>
          </a:p>
          <a:p>
            <a:pPr marL="0"/>
            <a:endParaRPr lang="en-US" sz="1000" dirty="0"/>
          </a:p>
          <a:p>
            <a:endParaRPr lang="en-US" sz="1000" dirty="0"/>
          </a:p>
          <a:p>
            <a:endParaRPr lang="en-US" sz="1000" dirty="0"/>
          </a:p>
          <a:p>
            <a:pPr marL="0"/>
            <a:endParaRPr lang="en-US" sz="1000" dirty="0"/>
          </a:p>
        </p:txBody>
      </p:sp>
      <p:sp>
        <p:nvSpPr>
          <p:cNvPr id="64" name="Freeform: Shape 63">
            <a:extLst>
              <a:ext uri="{FF2B5EF4-FFF2-40B4-BE49-F238E27FC236}">
                <a16:creationId xmlns:a16="http://schemas.microsoft.com/office/drawing/2014/main" id="{E6657C5F-C934-456F-94B6-583D85681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7736" y="4094328"/>
            <a:ext cx="2982935" cy="276367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1662859 w 2982935"/>
              <a:gd name="connsiteY9" fmla="*/ 2763672 h 2763672"/>
              <a:gd name="connsiteX10" fmla="*/ 1723702 w 2982935"/>
              <a:gd name="connsiteY10" fmla="*/ 2742669 h 2763672"/>
              <a:gd name="connsiteX11" fmla="*/ 2204754 w 2982935"/>
              <a:gd name="connsiteY11" fmla="*/ 2423312 h 2763672"/>
              <a:gd name="connsiteX12" fmla="*/ 2299189 w 2982935"/>
              <a:gd name="connsiteY12" fmla="*/ 2348074 h 2763672"/>
              <a:gd name="connsiteX13" fmla="*/ 2728706 w 2982935"/>
              <a:gd name="connsiteY13" fmla="*/ 1954754 h 2763672"/>
              <a:gd name="connsiteX14" fmla="*/ 2873775 w 2982935"/>
              <a:gd name="connsiteY14" fmla="*/ 1532351 h 2763672"/>
              <a:gd name="connsiteX15" fmla="*/ 2548102 w 2982935"/>
              <a:gd name="connsiteY15" fmla="*/ 502375 h 2763672"/>
              <a:gd name="connsiteX16" fmla="*/ 2181743 w 2982935"/>
              <a:gd name="connsiteY16" fmla="*/ 211592 h 2763672"/>
              <a:gd name="connsiteX17" fmla="*/ 1679423 w 2982935"/>
              <a:gd name="connsiteY17" fmla="*/ 103818 h 2763672"/>
              <a:gd name="connsiteX18" fmla="*/ 1093152 w 2982935"/>
              <a:gd name="connsiteY18" fmla="*/ 219787 h 2763672"/>
              <a:gd name="connsiteX19" fmla="*/ 572316 w 2982935"/>
              <a:gd name="connsiteY19" fmla="*/ 538361 h 2763672"/>
              <a:gd name="connsiteX20" fmla="*/ 212068 w 2982935"/>
              <a:gd name="connsiteY20" fmla="*/ 997738 h 2763672"/>
              <a:gd name="connsiteX21" fmla="*/ 81439 w 2982935"/>
              <a:gd name="connsiteY21" fmla="*/ 1532351 h 2763672"/>
              <a:gd name="connsiteX22" fmla="*/ 297636 w 2982935"/>
              <a:gd name="connsiteY22" fmla="*/ 2028760 h 2763672"/>
              <a:gd name="connsiteX23" fmla="*/ 406573 w 2982935"/>
              <a:gd name="connsiteY23" fmla="*/ 2186322 h 2763672"/>
              <a:gd name="connsiteX24" fmla="*/ 990736 w 2982935"/>
              <a:gd name="connsiteY24" fmla="*/ 2721170 h 2763672"/>
              <a:gd name="connsiteX25" fmla="*/ 1117963 w 2982935"/>
              <a:gd name="connsiteY25" fmla="*/ 2763672 h 2763672"/>
              <a:gd name="connsiteX26" fmla="*/ 814328 w 2982935"/>
              <a:gd name="connsiteY26" fmla="*/ 2763672 h 2763672"/>
              <a:gd name="connsiteX27" fmla="*/ 704946 w 2982935"/>
              <a:gd name="connsiteY27" fmla="*/ 2685317 h 2763672"/>
              <a:gd name="connsiteX28" fmla="*/ 347327 w 2982935"/>
              <a:gd name="connsiteY28" fmla="*/ 2266711 h 2763672"/>
              <a:gd name="connsiteX29" fmla="*/ 230954 w 2982935"/>
              <a:gd name="connsiteY29" fmla="*/ 2095212 h 2763672"/>
              <a:gd name="connsiteX30" fmla="*/ 0 w 2982935"/>
              <a:gd name="connsiteY30" fmla="*/ 1554893 h 2763672"/>
              <a:gd name="connsiteX31" fmla="*/ 139546 w 2982935"/>
              <a:gd name="connsiteY31" fmla="*/ 972991 h 2763672"/>
              <a:gd name="connsiteX32" fmla="*/ 524383 w 2982935"/>
              <a:gd name="connsiteY32" fmla="*/ 472981 h 2763672"/>
              <a:gd name="connsiteX33" fmla="*/ 1080770 w 2982935"/>
              <a:gd name="connsiteY33" fmla="*/ 126226 h 2763672"/>
              <a:gd name="connsiteX34" fmla="*/ 1707059 w 2982935"/>
              <a:gd name="connsiteY34"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1662859" y="2763672"/>
                </a:lnTo>
                <a:lnTo>
                  <a:pt x="1723702" y="2742669"/>
                </a:lnTo>
                <a:cubicBezTo>
                  <a:pt x="1878800" y="2678596"/>
                  <a:pt x="2026750" y="2566347"/>
                  <a:pt x="2204754" y="2423312"/>
                </a:cubicBezTo>
                <a:cubicBezTo>
                  <a:pt x="2236571" y="2397740"/>
                  <a:pt x="2268390" y="2372476"/>
                  <a:pt x="2299189" y="2348074"/>
                </a:cubicBezTo>
                <a:cubicBezTo>
                  <a:pt x="2466131" y="2215653"/>
                  <a:pt x="2623783" y="2090565"/>
                  <a:pt x="2728706" y="1954754"/>
                </a:cubicBezTo>
                <a:cubicBezTo>
                  <a:pt x="2829014" y="1824922"/>
                  <a:pt x="2873775" y="1694658"/>
                  <a:pt x="2873775" y="1532351"/>
                </a:cubicBezTo>
                <a:cubicBezTo>
                  <a:pt x="2873775" y="1125536"/>
                  <a:pt x="2758127" y="759761"/>
                  <a:pt x="2548102" y="502375"/>
                </a:cubicBezTo>
                <a:cubicBezTo>
                  <a:pt x="2445338" y="376486"/>
                  <a:pt x="2322080" y="278634"/>
                  <a:pt x="2181743" y="211592"/>
                </a:cubicBezTo>
                <a:cubicBezTo>
                  <a:pt x="2032000" y="140112"/>
                  <a:pt x="1863022" y="103818"/>
                  <a:pt x="1679423" y="103818"/>
                </a:cubicBezTo>
                <a:cubicBezTo>
                  <a:pt x="1484738" y="103818"/>
                  <a:pt x="1287417" y="142824"/>
                  <a:pt x="1093152" y="219787"/>
                </a:cubicBezTo>
                <a:cubicBezTo>
                  <a:pt x="903980" y="294594"/>
                  <a:pt x="723917" y="404769"/>
                  <a:pt x="572316" y="538361"/>
                </a:cubicBezTo>
                <a:cubicBezTo>
                  <a:pt x="418077" y="674234"/>
                  <a:pt x="296857" y="828837"/>
                  <a:pt x="212068" y="997738"/>
                </a:cubicBezTo>
                <a:cubicBezTo>
                  <a:pt x="125421" y="1170395"/>
                  <a:pt x="81439" y="1350265"/>
                  <a:pt x="81439" y="1532351"/>
                </a:cubicBezTo>
                <a:cubicBezTo>
                  <a:pt x="81439" y="1715731"/>
                  <a:pt x="151607" y="1822826"/>
                  <a:pt x="297636" y="2028760"/>
                </a:cubicBezTo>
                <a:cubicBezTo>
                  <a:pt x="332869" y="2078426"/>
                  <a:pt x="369302" y="2129816"/>
                  <a:pt x="406573" y="2186322"/>
                </a:cubicBezTo>
                <a:cubicBezTo>
                  <a:pt x="584577" y="2456140"/>
                  <a:pt x="770750" y="2629267"/>
                  <a:pt x="990736" y="2721170"/>
                </a:cubicBezTo>
                <a:lnTo>
                  <a:pt x="1117963"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44642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3">
            <a:extLst>
              <a:ext uri="{FF2B5EF4-FFF2-40B4-BE49-F238E27FC236}">
                <a16:creationId xmlns:a16="http://schemas.microsoft.com/office/drawing/2014/main" id="{26DC6FD7-80CD-D504-9C15-1F1C51C7C9A4}"/>
              </a:ext>
            </a:extLst>
          </p:cNvPr>
          <p:cNvSpPr>
            <a:spLocks noGrp="1"/>
          </p:cNvSpPr>
          <p:nvPr>
            <p:ph type="title"/>
          </p:nvPr>
        </p:nvSpPr>
        <p:spPr>
          <a:xfrm>
            <a:off x="1518524" y="-227117"/>
            <a:ext cx="7134415" cy="1331296"/>
          </a:xfrm>
        </p:spPr>
        <p:txBody>
          <a:bodyPr vert="horz" lIns="91440" tIns="45720" rIns="91440" bIns="45720" rtlCol="0" anchor="b">
            <a:normAutofit/>
          </a:bodyPr>
          <a:lstStyle/>
          <a:p>
            <a:r>
              <a:rPr lang="en-US" sz="3600" b="1" kern="1200" dirty="0">
                <a:solidFill>
                  <a:schemeClr val="tx1"/>
                </a:solidFill>
                <a:latin typeface="+mj-lt"/>
                <a:ea typeface="+mj-ea"/>
                <a:cs typeface="+mj-cs"/>
              </a:rPr>
              <a:t>What can I apply for?</a:t>
            </a:r>
          </a:p>
        </p:txBody>
      </p:sp>
      <p:sp>
        <p:nvSpPr>
          <p:cNvPr id="1033" name="Freeform: Shape 1032">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Sporting Heritage call out for research consortia members">
            <a:extLst>
              <a:ext uri="{FF2B5EF4-FFF2-40B4-BE49-F238E27FC236}">
                <a16:creationId xmlns:a16="http://schemas.microsoft.com/office/drawing/2014/main" id="{429DE40F-CEBD-5A77-FE56-D9084C1B5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85" r="-2" b="174"/>
          <a:stretch/>
        </p:blipFill>
        <p:spPr bwMode="auto">
          <a:xfrm>
            <a:off x="6232303" y="3297831"/>
            <a:ext cx="5959692" cy="356016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312751" y="1795383"/>
            <a:ext cx="6352156" cy="4371412"/>
          </a:xfrm>
        </p:spPr>
        <p:txBody>
          <a:bodyPr vert="horz" lIns="91440" tIns="45720" rIns="91440" bIns="45720" rtlCol="0">
            <a:normAutofit/>
          </a:bodyPr>
          <a:lstStyle/>
          <a:p>
            <a:pPr marL="0" indent="0">
              <a:buNone/>
            </a:pPr>
            <a:r>
              <a:rPr lang="en-US" sz="1400" b="1" dirty="0">
                <a:latin typeface="Arial" panose="020B0604020202020204" pitchFamily="34" charset="0"/>
                <a:cs typeface="Arial" panose="020B0604020202020204" pitchFamily="34" charset="0"/>
              </a:rPr>
              <a:t>Main grant fund: </a:t>
            </a:r>
            <a:r>
              <a:rPr lang="en-US" sz="1400" dirty="0">
                <a:latin typeface="Arial" panose="020B0604020202020204" pitchFamily="34" charset="0"/>
                <a:cs typeface="Arial" panose="020B0604020202020204" pitchFamily="34" charset="0"/>
              </a:rPr>
              <a:t>Applicants can apply for a maximum of £500 to support their project ideas.  </a:t>
            </a:r>
          </a:p>
          <a:p>
            <a:pPr marL="0" indent="0">
              <a:buNone/>
            </a:pPr>
            <a:r>
              <a:rPr lang="en-US" sz="1400" b="1" dirty="0">
                <a:latin typeface="Arial" panose="020B0604020202020204" pitchFamily="34" charset="0"/>
                <a:cs typeface="Arial" panose="020B0604020202020204" pitchFamily="34" charset="0"/>
              </a:rPr>
              <a:t>Large grant fund: </a:t>
            </a:r>
            <a:r>
              <a:rPr lang="en-US" sz="1400" dirty="0">
                <a:latin typeface="Arial" panose="020B0604020202020204" pitchFamily="34" charset="0"/>
                <a:cs typeface="Arial" panose="020B0604020202020204" pitchFamily="34" charset="0"/>
              </a:rPr>
              <a:t>Applicants can apply for a maximum of £3000 to support their project ideas.  </a:t>
            </a:r>
          </a:p>
          <a:p>
            <a:pPr marL="0"/>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 can apply up to the maximum amount of the funding strands and for the amount you need</a:t>
            </a:r>
          </a:p>
          <a:p>
            <a:r>
              <a:rPr lang="en-US" sz="1400" dirty="0">
                <a:latin typeface="Arial" panose="020B0604020202020204" pitchFamily="34" charset="0"/>
                <a:cs typeface="Arial" panose="020B0604020202020204" pitchFamily="34" charset="0"/>
              </a:rPr>
              <a:t>Applicants can only apply to one strand in each funding round</a:t>
            </a:r>
          </a:p>
          <a:p>
            <a:r>
              <a:rPr lang="en-US" sz="1400" dirty="0">
                <a:latin typeface="Arial" panose="020B0604020202020204" pitchFamily="34" charset="0"/>
                <a:cs typeface="Arial" panose="020B0604020202020204" pitchFamily="34" charset="0"/>
              </a:rPr>
              <a:t>We expect there will be more applications than the funding we have to allocate</a:t>
            </a:r>
          </a:p>
          <a:p>
            <a:r>
              <a:rPr lang="en-US" sz="1400" dirty="0">
                <a:latin typeface="Arial" panose="020B0604020202020204" pitchFamily="34" charset="0"/>
                <a:cs typeface="Arial" panose="020B0604020202020204" pitchFamily="34" charset="0"/>
              </a:rPr>
              <a:t>You do not need to demonstrate match funding, and applicants will not be assessed on their ability to do so</a:t>
            </a:r>
          </a:p>
          <a:p>
            <a:r>
              <a:rPr lang="en-US" sz="1400" dirty="0">
                <a:latin typeface="Arial" panose="020B0604020202020204" pitchFamily="34" charset="0"/>
                <a:cs typeface="Arial" panose="020B0604020202020204" pitchFamily="34" charset="0"/>
              </a:rPr>
              <a:t>If you have funding from other sources though, or are hoping to attract additional funding to complete your project, it’s helpful to say this in your application so we can see where and how our funding will support you </a:t>
            </a:r>
          </a:p>
          <a:p>
            <a:endParaRPr lang="en-US" sz="1300" dirty="0"/>
          </a:p>
          <a:p>
            <a:endParaRPr lang="en-US" sz="1300" dirty="0"/>
          </a:p>
          <a:p>
            <a:pPr marL="0"/>
            <a:endParaRPr lang="en-US" sz="1300" dirty="0"/>
          </a:p>
        </p:txBody>
      </p:sp>
      <p:pic>
        <p:nvPicPr>
          <p:cNvPr id="2" name="Picture 1">
            <a:extLst>
              <a:ext uri="{FF2B5EF4-FFF2-40B4-BE49-F238E27FC236}">
                <a16:creationId xmlns:a16="http://schemas.microsoft.com/office/drawing/2014/main" id="{7ACB0FBE-457B-D9CC-0A4C-9D04D6F0FE72}"/>
              </a:ext>
            </a:extLst>
          </p:cNvPr>
          <p:cNvPicPr>
            <a:picLocks noChangeAspect="1"/>
          </p:cNvPicPr>
          <p:nvPr/>
        </p:nvPicPr>
        <p:blipFill rotWithShape="1">
          <a:blip r:embed="rId4"/>
          <a:srcRect l="4999" r="22957"/>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1039" name="Freeform: Shape 1038">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210010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3">
            <a:extLst>
              <a:ext uri="{FF2B5EF4-FFF2-40B4-BE49-F238E27FC236}">
                <a16:creationId xmlns:a16="http://schemas.microsoft.com/office/drawing/2014/main" id="{26DC6FD7-80CD-D504-9C15-1F1C51C7C9A4}"/>
              </a:ext>
            </a:extLst>
          </p:cNvPr>
          <p:cNvSpPr>
            <a:spLocks noGrp="1"/>
          </p:cNvSpPr>
          <p:nvPr>
            <p:ph type="title"/>
          </p:nvPr>
        </p:nvSpPr>
        <p:spPr>
          <a:xfrm>
            <a:off x="1629915" y="-227117"/>
            <a:ext cx="7134415" cy="1331296"/>
          </a:xfrm>
        </p:spPr>
        <p:txBody>
          <a:bodyPr vert="horz" lIns="91440" tIns="45720" rIns="91440" bIns="45720" rtlCol="0" anchor="b">
            <a:normAutofit/>
          </a:bodyPr>
          <a:lstStyle/>
          <a:p>
            <a:r>
              <a:rPr lang="en-US" sz="3600" b="1" kern="1200" dirty="0">
                <a:solidFill>
                  <a:schemeClr val="tx1"/>
                </a:solidFill>
                <a:latin typeface="+mj-lt"/>
                <a:ea typeface="+mj-ea"/>
                <a:cs typeface="+mj-cs"/>
              </a:rPr>
              <a:t>How do I apply?</a:t>
            </a:r>
          </a:p>
        </p:txBody>
      </p:sp>
      <p:sp>
        <p:nvSpPr>
          <p:cNvPr id="58" name="Freeform: Shape 57">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FDEDB009-08BB-6896-8D4F-B6B51C7E42DE}"/>
              </a:ext>
            </a:extLst>
          </p:cNvPr>
          <p:cNvPicPr>
            <a:picLocks noChangeAspect="1"/>
          </p:cNvPicPr>
          <p:nvPr/>
        </p:nvPicPr>
        <p:blipFill rotWithShape="1">
          <a:blip r:embed="rId3"/>
          <a:srcRect r="-2" b="436"/>
          <a:stretch/>
        </p:blipFill>
        <p:spPr>
          <a:xfrm>
            <a:off x="6232303" y="3297831"/>
            <a:ext cx="5959692" cy="356016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60" name="Freeform: Shape 59">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474257" y="2064754"/>
            <a:ext cx="5485331" cy="3997807"/>
          </a:xfrm>
        </p:spPr>
        <p:txBody>
          <a:bodyPr vert="horz" lIns="91440" tIns="45720" rIns="91440" bIns="45720" rtlCol="0">
            <a:normAutofit/>
          </a:bodyPr>
          <a:lstStyle/>
          <a:p>
            <a:pPr marL="0"/>
            <a:r>
              <a:rPr lang="en-US" sz="2000" dirty="0">
                <a:latin typeface="Arial" panose="020B0604020202020204" pitchFamily="34" charset="0"/>
                <a:cs typeface="Arial" panose="020B0604020202020204" pitchFamily="34" charset="0"/>
              </a:rPr>
              <a:t>Deadline for Round 1 is 12pm on the 7</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June</a:t>
            </a:r>
          </a:p>
          <a:p>
            <a:pPr marL="0"/>
            <a:endParaRPr lang="en-US" sz="2000" dirty="0">
              <a:latin typeface="Arial" panose="020B0604020202020204" pitchFamily="34" charset="0"/>
              <a:cs typeface="Arial" panose="020B0604020202020204" pitchFamily="34" charset="0"/>
            </a:endParaRPr>
          </a:p>
          <a:p>
            <a:pPr marL="0"/>
            <a:r>
              <a:rPr lang="en-US" sz="2000" dirty="0">
                <a:latin typeface="Arial" panose="020B0604020202020204" pitchFamily="34" charset="0"/>
                <a:cs typeface="Arial" panose="020B0604020202020204" pitchFamily="34" charset="0"/>
              </a:rPr>
              <a:t>Successful applicants will be notified by the end of June 2024</a:t>
            </a:r>
          </a:p>
          <a:p>
            <a:pPr marL="0"/>
            <a:endParaRPr lang="en-US" sz="2000" dirty="0">
              <a:latin typeface="Arial" panose="020B0604020202020204" pitchFamily="34" charset="0"/>
              <a:cs typeface="Arial" panose="020B0604020202020204" pitchFamily="34" charset="0"/>
            </a:endParaRPr>
          </a:p>
          <a:p>
            <a:pPr marL="0"/>
            <a:r>
              <a:rPr lang="en-US" sz="2000" dirty="0">
                <a:latin typeface="Arial" panose="020B0604020202020204" pitchFamily="34" charset="0"/>
                <a:cs typeface="Arial" panose="020B0604020202020204" pitchFamily="34" charset="0"/>
              </a:rPr>
              <a:t>Reporting is straightforward  </a:t>
            </a:r>
          </a:p>
          <a:p>
            <a:pPr marL="0"/>
            <a:endParaRPr lang="en-US" sz="2000" dirty="0">
              <a:latin typeface="Arial" panose="020B0604020202020204" pitchFamily="34" charset="0"/>
              <a:cs typeface="Arial" panose="020B0604020202020204" pitchFamily="34" charset="0"/>
            </a:endParaRPr>
          </a:p>
          <a:p>
            <a:pPr marL="0"/>
            <a:r>
              <a:rPr lang="en-US" sz="2000" dirty="0">
                <a:latin typeface="Arial" panose="020B0604020202020204" pitchFamily="34" charset="0"/>
                <a:cs typeface="Arial" panose="020B0604020202020204" pitchFamily="34" charset="0"/>
              </a:rPr>
              <a:t>The application form can be found here: </a:t>
            </a:r>
          </a:p>
          <a:p>
            <a:pPr marL="0" indent="0">
              <a:buNone/>
            </a:pPr>
            <a:r>
              <a:rPr lang="en-US"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https://www.surveymonkey.com/r/SHGrants124</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a:endParaRPr lang="en-US" sz="2000" dirty="0"/>
          </a:p>
          <a:p>
            <a:pPr marL="0"/>
            <a:endParaRPr lang="en-US" sz="2000" dirty="0"/>
          </a:p>
          <a:p>
            <a:pPr marL="0"/>
            <a:endParaRPr lang="en-US" sz="2000" dirty="0"/>
          </a:p>
          <a:p>
            <a:pPr marL="0"/>
            <a:endParaRPr lang="en-US" sz="2000" dirty="0"/>
          </a:p>
          <a:p>
            <a:pPr marL="0"/>
            <a:endParaRPr lang="en-US" sz="2000" dirty="0"/>
          </a:p>
          <a:p>
            <a:pPr marL="0"/>
            <a:endParaRPr lang="en-US" sz="2000" dirty="0"/>
          </a:p>
          <a:p>
            <a:endParaRPr lang="en-US" sz="2000" dirty="0"/>
          </a:p>
          <a:p>
            <a:endParaRPr lang="en-US" sz="2000" dirty="0"/>
          </a:p>
          <a:p>
            <a:pPr marL="0"/>
            <a:endParaRPr lang="en-US" sz="2000" dirty="0"/>
          </a:p>
        </p:txBody>
      </p:sp>
      <p:pic>
        <p:nvPicPr>
          <p:cNvPr id="3" name="Picture 2">
            <a:extLst>
              <a:ext uri="{FF2B5EF4-FFF2-40B4-BE49-F238E27FC236}">
                <a16:creationId xmlns:a16="http://schemas.microsoft.com/office/drawing/2014/main" id="{C25FBC3B-32CC-EDA5-4935-0CEBF841F367}"/>
              </a:ext>
            </a:extLst>
          </p:cNvPr>
          <p:cNvPicPr>
            <a:picLocks noChangeAspect="1"/>
          </p:cNvPicPr>
          <p:nvPr/>
        </p:nvPicPr>
        <p:blipFill rotWithShape="1">
          <a:blip r:embed="rId5"/>
          <a:srcRect l="7940" r="15215" b="3"/>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64" name="Freeform: Shape 63">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6"/>
          <a:stretch>
            <a:fillRect/>
          </a:stretch>
        </p:blipFill>
        <p:spPr>
          <a:xfrm>
            <a:off x="312751" y="153121"/>
            <a:ext cx="1146147" cy="951058"/>
          </a:xfrm>
          <a:prstGeom prst="rect">
            <a:avLst/>
          </a:prstGeom>
        </p:spPr>
      </p:pic>
    </p:spTree>
    <p:extLst>
      <p:ext uri="{BB962C8B-B14F-4D97-AF65-F5344CB8AC3E}">
        <p14:creationId xmlns:p14="http://schemas.microsoft.com/office/powerpoint/2010/main" val="35141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26DC6FD7-80CD-D504-9C15-1F1C51C7C9A4}"/>
              </a:ext>
            </a:extLst>
          </p:cNvPr>
          <p:cNvSpPr>
            <a:spLocks noGrp="1"/>
          </p:cNvSpPr>
          <p:nvPr>
            <p:ph type="title"/>
          </p:nvPr>
        </p:nvSpPr>
        <p:spPr>
          <a:xfrm>
            <a:off x="4800302" y="153121"/>
            <a:ext cx="2591396" cy="1325563"/>
          </a:xfrm>
        </p:spPr>
        <p:txBody>
          <a:bodyPr vert="horz" lIns="91440" tIns="45720" rIns="91440" bIns="45720" rtlCol="0" anchor="ctr">
            <a:normAutofit/>
          </a:bodyPr>
          <a:lstStyle/>
          <a:p>
            <a:pPr algn="ctr"/>
            <a:r>
              <a:rPr lang="en-US" b="1" dirty="0"/>
              <a:t>Key points </a:t>
            </a:r>
          </a:p>
        </p:txBody>
      </p:sp>
      <p:pic>
        <p:nvPicPr>
          <p:cNvPr id="10" name="Picture 9" descr="A blue and yellow logo&#10;&#10;Description automatically generated">
            <a:extLst>
              <a:ext uri="{FF2B5EF4-FFF2-40B4-BE49-F238E27FC236}">
                <a16:creationId xmlns:a16="http://schemas.microsoft.com/office/drawing/2014/main" id="{1D7B04A6-F5AF-4BA4-8BCB-22E83F4EEA3D}"/>
              </a:ext>
            </a:extLst>
          </p:cNvPr>
          <p:cNvPicPr>
            <a:picLocks noChangeAspect="1"/>
          </p:cNvPicPr>
          <p:nvPr/>
        </p:nvPicPr>
        <p:blipFill>
          <a:blip r:embed="rId3"/>
          <a:stretch>
            <a:fillRect/>
          </a:stretch>
        </p:blipFill>
        <p:spPr>
          <a:xfrm>
            <a:off x="312751" y="153121"/>
            <a:ext cx="1146147" cy="951058"/>
          </a:xfrm>
          <a:prstGeom prst="rect">
            <a:avLst/>
          </a:prstGeom>
        </p:spPr>
      </p:pic>
      <p:graphicFrame>
        <p:nvGraphicFramePr>
          <p:cNvPr id="66" name="Content Placeholder 5">
            <a:extLst>
              <a:ext uri="{FF2B5EF4-FFF2-40B4-BE49-F238E27FC236}">
                <a16:creationId xmlns:a16="http://schemas.microsoft.com/office/drawing/2014/main" id="{1AA434C3-36D5-CB4E-8B76-1964E853787F}"/>
              </a:ext>
            </a:extLst>
          </p:cNvPr>
          <p:cNvGraphicFramePr>
            <a:graphicFrameLocks noGrp="1"/>
          </p:cNvGraphicFramePr>
          <p:nvPr>
            <p:ph sz="half" idx="1"/>
            <p:extLst>
              <p:ext uri="{D42A27DB-BD31-4B8C-83A1-F6EECF244321}">
                <p14:modId xmlns:p14="http://schemas.microsoft.com/office/powerpoint/2010/main" val="14231285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201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Freeform: Shape 3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69BE4EDC-EBA0-463A-8908-A084B813C2D2}"/>
              </a:ext>
            </a:extLst>
          </p:cNvPr>
          <p:cNvPicPr>
            <a:picLocks noChangeAspect="1"/>
          </p:cNvPicPr>
          <p:nvPr/>
        </p:nvPicPr>
        <p:blipFill>
          <a:blip r:embed="rId3"/>
          <a:stretch>
            <a:fillRect/>
          </a:stretch>
        </p:blipFill>
        <p:spPr>
          <a:xfrm>
            <a:off x="570271" y="610703"/>
            <a:ext cx="2141608" cy="1772180"/>
          </a:xfrm>
          <a:prstGeom prst="rect">
            <a:avLst/>
          </a:prstGeom>
        </p:spPr>
      </p:pic>
      <p:graphicFrame>
        <p:nvGraphicFramePr>
          <p:cNvPr id="12" name="Content Placeholder 2">
            <a:extLst>
              <a:ext uri="{FF2B5EF4-FFF2-40B4-BE49-F238E27FC236}">
                <a16:creationId xmlns:a16="http://schemas.microsoft.com/office/drawing/2014/main" id="{6CB5D674-6AE9-4489-BEFA-17E066BD64A5}"/>
              </a:ext>
            </a:extLst>
          </p:cNvPr>
          <p:cNvGraphicFramePr>
            <a:graphicFrameLocks noGrp="1"/>
          </p:cNvGraphicFramePr>
          <p:nvPr>
            <p:ph idx="1"/>
            <p:extLst>
              <p:ext uri="{D42A27DB-BD31-4B8C-83A1-F6EECF244321}">
                <p14:modId xmlns:p14="http://schemas.microsoft.com/office/powerpoint/2010/main" val="4127826346"/>
              </p:ext>
            </p:extLst>
          </p:nvPr>
        </p:nvGraphicFramePr>
        <p:xfrm>
          <a:off x="6053667" y="2279018"/>
          <a:ext cx="5314543" cy="3375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A677BA6-CC05-C13B-1165-C8A9C1539A8D}"/>
              </a:ext>
            </a:extLst>
          </p:cNvPr>
          <p:cNvPicPr>
            <a:picLocks noChangeAspect="1"/>
          </p:cNvPicPr>
          <p:nvPr/>
        </p:nvPicPr>
        <p:blipFill>
          <a:blip r:embed="rId9"/>
          <a:stretch>
            <a:fillRect/>
          </a:stretch>
        </p:blipFill>
        <p:spPr>
          <a:xfrm>
            <a:off x="1917289" y="2560705"/>
            <a:ext cx="2580077" cy="1736590"/>
          </a:xfrm>
          <a:prstGeom prst="rect">
            <a:avLst/>
          </a:prstGeom>
        </p:spPr>
      </p:pic>
    </p:spTree>
    <p:extLst>
      <p:ext uri="{BB962C8B-B14F-4D97-AF65-F5344CB8AC3E}">
        <p14:creationId xmlns:p14="http://schemas.microsoft.com/office/powerpoint/2010/main" val="251593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Rectangle 2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143472A3-6CD5-45B7-BDB3-8B2B8247EF5C}"/>
              </a:ext>
            </a:extLst>
          </p:cNvPr>
          <p:cNvSpPr>
            <a:spLocks noGrp="1"/>
          </p:cNvSpPr>
          <p:nvPr>
            <p:ph type="title"/>
          </p:nvPr>
        </p:nvSpPr>
        <p:spPr>
          <a:xfrm>
            <a:off x="1751434" y="218678"/>
            <a:ext cx="5146161" cy="819944"/>
          </a:xfrm>
        </p:spPr>
        <p:txBody>
          <a:bodyPr vert="horz" lIns="91440" tIns="45720" rIns="91440" bIns="45720" rtlCol="0" anchor="b">
            <a:normAutofit/>
          </a:bodyPr>
          <a:lstStyle/>
          <a:p>
            <a:r>
              <a:rPr lang="en-US" sz="3600" kern="1200" dirty="0">
                <a:solidFill>
                  <a:schemeClr val="tx1"/>
                </a:solidFill>
                <a:latin typeface="+mj-lt"/>
                <a:ea typeface="+mj-ea"/>
                <a:cs typeface="+mj-cs"/>
              </a:rPr>
              <a:t>Housekeeping</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312751" y="2025269"/>
            <a:ext cx="6433812" cy="3618447"/>
          </a:xfrm>
        </p:spPr>
        <p:txBody>
          <a:bodyPr vert="horz" lIns="91440" tIns="45720" rIns="91440" bIns="45720" rtlCol="0">
            <a:normAutofit/>
          </a:bodyPr>
          <a:lstStyle/>
          <a:p>
            <a:pPr marL="0"/>
            <a:r>
              <a:rPr lang="en-US" sz="2000" dirty="0"/>
              <a:t>We will be recording the webinar to share online</a:t>
            </a:r>
          </a:p>
          <a:p>
            <a:pPr marL="0"/>
            <a:r>
              <a:rPr lang="en-US" sz="2000" dirty="0"/>
              <a:t>Please feel free to keep video off </a:t>
            </a:r>
          </a:p>
          <a:p>
            <a:pPr marL="0"/>
            <a:r>
              <a:rPr lang="en-US" sz="2000" dirty="0"/>
              <a:t>Unless invited to unmute, please keep audio on mute at all times </a:t>
            </a:r>
          </a:p>
          <a:p>
            <a:pPr marL="0"/>
            <a:r>
              <a:rPr lang="en-US" sz="2000" dirty="0"/>
              <a:t>Closed captions are on </a:t>
            </a:r>
          </a:p>
          <a:p>
            <a:r>
              <a:rPr lang="en-US" sz="2000" dirty="0"/>
              <a:t>The presentation will be shared with delegates </a:t>
            </a:r>
            <a:endParaRPr lang="en-US" dirty="0"/>
          </a:p>
          <a:p>
            <a:r>
              <a:rPr lang="en-US" sz="2000" dirty="0"/>
              <a:t>Please use the chat function for questions or comments </a:t>
            </a:r>
          </a:p>
          <a:p>
            <a:pPr marL="0"/>
            <a:r>
              <a:rPr lang="en-US" sz="2000" dirty="0"/>
              <a:t>We have time for questions at the end of the presentation</a:t>
            </a:r>
          </a:p>
          <a:p>
            <a:pPr marL="0"/>
            <a:r>
              <a:rPr lang="en-US" sz="2000" dirty="0"/>
              <a:t>Links will be shared in the chat   </a:t>
            </a:r>
          </a:p>
          <a:p>
            <a:pPr marL="0"/>
            <a:endParaRPr lang="en-US" sz="2400" dirty="0"/>
          </a:p>
          <a:p>
            <a:pPr marL="0"/>
            <a:endParaRPr lang="en-US" sz="2000" dirty="0"/>
          </a:p>
        </p:txBody>
      </p:sp>
      <p:sp>
        <p:nvSpPr>
          <p:cNvPr id="272" name="Freeform: Shape 255">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3" name="Freeform: Shape 257">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4" name="Freeform: Shape 259">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5" name="Freeform: Shape 261">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3"/>
          <a:stretch>
            <a:fillRect/>
          </a:stretch>
        </p:blipFill>
        <p:spPr>
          <a:xfrm>
            <a:off x="312751" y="153121"/>
            <a:ext cx="1146147" cy="951058"/>
          </a:xfrm>
          <a:prstGeom prst="rect">
            <a:avLst/>
          </a:prstGeom>
        </p:spPr>
      </p:pic>
    </p:spTree>
    <p:extLst>
      <p:ext uri="{BB962C8B-B14F-4D97-AF65-F5344CB8AC3E}">
        <p14:creationId xmlns:p14="http://schemas.microsoft.com/office/powerpoint/2010/main" val="9398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useBgFill="1">
        <p:nvSpPr>
          <p:cNvPr id="93" name="Rectangle 8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0">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516365" y="917226"/>
            <a:ext cx="4178808" cy="2948389"/>
          </a:xfrm>
        </p:spPr>
        <p:txBody>
          <a:bodyPr anchor="b">
            <a:normAutofit/>
          </a:bodyPr>
          <a:lstStyle/>
          <a:p>
            <a:pPr algn="r"/>
            <a:r>
              <a:rPr lang="en-GB" sz="2800" b="1" dirty="0"/>
              <a:t>Dr Justine Reilly </a:t>
            </a:r>
          </a:p>
          <a:p>
            <a:pPr algn="r"/>
            <a:r>
              <a:rPr lang="en-GB" sz="2800" b="1" dirty="0"/>
              <a:t>Director </a:t>
            </a:r>
          </a:p>
          <a:p>
            <a:pPr algn="r"/>
            <a:r>
              <a:rPr lang="en-GB" sz="2800" b="1" dirty="0"/>
              <a:t>Sporting Heritage </a:t>
            </a:r>
          </a:p>
        </p:txBody>
      </p:sp>
      <p:pic>
        <p:nvPicPr>
          <p:cNvPr id="12" name="Picture 11" descr="Logo&#10;&#10;Description automatically generated">
            <a:extLst>
              <a:ext uri="{FF2B5EF4-FFF2-40B4-BE49-F238E27FC236}">
                <a16:creationId xmlns:a16="http://schemas.microsoft.com/office/drawing/2014/main" id="{ACCF3670-3237-4EF2-AB5E-1256264F2929}"/>
              </a:ext>
            </a:extLst>
          </p:cNvPr>
          <p:cNvPicPr>
            <a:picLocks noChangeAspect="1"/>
          </p:cNvPicPr>
          <p:nvPr/>
        </p:nvPicPr>
        <p:blipFill>
          <a:blip r:embed="rId3"/>
          <a:stretch>
            <a:fillRect/>
          </a:stretch>
        </p:blipFill>
        <p:spPr>
          <a:xfrm>
            <a:off x="2731222" y="862461"/>
            <a:ext cx="1126564" cy="932232"/>
          </a:xfrm>
          <a:prstGeom prst="rect">
            <a:avLst/>
          </a:prstGeom>
        </p:spPr>
      </p:pic>
      <p:sp>
        <p:nvSpPr>
          <p:cNvPr id="76" name="TextBox 75">
            <a:extLst>
              <a:ext uri="{FF2B5EF4-FFF2-40B4-BE49-F238E27FC236}">
                <a16:creationId xmlns:a16="http://schemas.microsoft.com/office/drawing/2014/main" id="{3B8DC3E1-177A-4ACB-982E-89E1A81F882F}"/>
              </a:ext>
            </a:extLst>
          </p:cNvPr>
          <p:cNvSpPr txBox="1"/>
          <p:nvPr/>
        </p:nvSpPr>
        <p:spPr>
          <a:xfrm>
            <a:off x="6204203" y="4782841"/>
            <a:ext cx="6096000" cy="646331"/>
          </a:xfrm>
          <a:prstGeom prst="rect">
            <a:avLst/>
          </a:prstGeom>
          <a:noFill/>
        </p:spPr>
        <p:txBody>
          <a:bodyPr wrap="square">
            <a:spAutoFit/>
          </a:bodyPr>
          <a:lstStyle/>
          <a:p>
            <a:r>
              <a:rPr lang="en-GB" sz="3600" b="1" dirty="0"/>
              <a:t>Community Grants Webinar </a:t>
            </a:r>
            <a:endParaRPr lang="en-GB" sz="2400" b="1" dirty="0"/>
          </a:p>
        </p:txBody>
      </p:sp>
      <p:pic>
        <p:nvPicPr>
          <p:cNvPr id="4" name="Picture 3">
            <a:extLst>
              <a:ext uri="{FF2B5EF4-FFF2-40B4-BE49-F238E27FC236}">
                <a16:creationId xmlns:a16="http://schemas.microsoft.com/office/drawing/2014/main" id="{DA2C7BDC-C1EE-1F5E-8F84-C1BDCAB7F91E}"/>
              </a:ext>
            </a:extLst>
          </p:cNvPr>
          <p:cNvPicPr>
            <a:picLocks noChangeAspect="1"/>
          </p:cNvPicPr>
          <p:nvPr/>
        </p:nvPicPr>
        <p:blipFill>
          <a:blip r:embed="rId4"/>
          <a:stretch>
            <a:fillRect/>
          </a:stretch>
        </p:blipFill>
        <p:spPr>
          <a:xfrm>
            <a:off x="1210601" y="3133366"/>
            <a:ext cx="2883925" cy="1733423"/>
          </a:xfrm>
          <a:prstGeom prst="rect">
            <a:avLst/>
          </a:prstGeom>
        </p:spPr>
      </p:pic>
      <p:pic>
        <p:nvPicPr>
          <p:cNvPr id="2" name="Picture 1">
            <a:extLst>
              <a:ext uri="{FF2B5EF4-FFF2-40B4-BE49-F238E27FC236}">
                <a16:creationId xmlns:a16="http://schemas.microsoft.com/office/drawing/2014/main" id="{4675CCF2-1127-8F92-123D-0431ABA3A50E}"/>
              </a:ext>
            </a:extLst>
          </p:cNvPr>
          <p:cNvPicPr>
            <a:picLocks noChangeAspect="1"/>
          </p:cNvPicPr>
          <p:nvPr/>
        </p:nvPicPr>
        <p:blipFill>
          <a:blip r:embed="rId5"/>
          <a:stretch>
            <a:fillRect/>
          </a:stretch>
        </p:blipFill>
        <p:spPr>
          <a:xfrm>
            <a:off x="4974847" y="1687199"/>
            <a:ext cx="1385031" cy="932232"/>
          </a:xfrm>
          <a:prstGeom prst="rect">
            <a:avLst/>
          </a:prstGeom>
        </p:spPr>
      </p:pic>
    </p:spTree>
    <p:extLst>
      <p:ext uri="{BB962C8B-B14F-4D97-AF65-F5344CB8AC3E}">
        <p14:creationId xmlns:p14="http://schemas.microsoft.com/office/powerpoint/2010/main" val="19951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Rectangle 2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143472A3-6CD5-45B7-BDB3-8B2B8247EF5C}"/>
              </a:ext>
            </a:extLst>
          </p:cNvPr>
          <p:cNvSpPr>
            <a:spLocks noGrp="1"/>
          </p:cNvSpPr>
          <p:nvPr>
            <p:ph type="title"/>
          </p:nvPr>
        </p:nvSpPr>
        <p:spPr>
          <a:xfrm>
            <a:off x="1751434" y="218678"/>
            <a:ext cx="5146161" cy="819944"/>
          </a:xfrm>
        </p:spPr>
        <p:txBody>
          <a:bodyPr vert="horz" lIns="91440" tIns="45720" rIns="91440" bIns="45720" rtlCol="0" anchor="b">
            <a:normAutofit/>
          </a:bodyPr>
          <a:lstStyle/>
          <a:p>
            <a:r>
              <a:rPr lang="en-US" sz="3600" kern="1200" dirty="0">
                <a:solidFill>
                  <a:schemeClr val="tx1"/>
                </a:solidFill>
                <a:latin typeface="+mj-lt"/>
                <a:ea typeface="+mj-ea"/>
                <a:cs typeface="+mj-cs"/>
              </a:rPr>
              <a:t>Coming up…</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714240" y="1752692"/>
            <a:ext cx="5554844" cy="4102099"/>
          </a:xfrm>
        </p:spPr>
        <p:txBody>
          <a:bodyPr vert="horz" lIns="91440" tIns="45720" rIns="91440" bIns="45720" rtlCol="0">
            <a:normAutofit fontScale="55000" lnSpcReduction="20000"/>
          </a:bodyPr>
          <a:lstStyle/>
          <a:p>
            <a:r>
              <a:rPr lang="en-US" sz="3200" dirty="0">
                <a:latin typeface="Arial" panose="020B0604020202020204" pitchFamily="34" charset="0"/>
                <a:cs typeface="Arial" panose="020B0604020202020204" pitchFamily="34" charset="0"/>
              </a:rPr>
              <a:t>What are the Sporting Heritage Community Grants?</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What do we want to achieve through the grants programme?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Who can apply for funding?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What can a community grant be used for?</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How do I apply?</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Questions   </a:t>
            </a:r>
          </a:p>
          <a:p>
            <a:pPr marL="0"/>
            <a:endParaRPr lang="en-US" sz="1400" dirty="0"/>
          </a:p>
        </p:txBody>
      </p:sp>
      <p:pic>
        <p:nvPicPr>
          <p:cNvPr id="12" name="Picture 11" descr="A room with signs and people&#10;&#10;Description automatically generated with medium confidence">
            <a:extLst>
              <a:ext uri="{FF2B5EF4-FFF2-40B4-BE49-F238E27FC236}">
                <a16:creationId xmlns:a16="http://schemas.microsoft.com/office/drawing/2014/main" id="{0FA1C3F2-FA91-4332-52F3-EBF41EF476B8}"/>
              </a:ext>
            </a:extLst>
          </p:cNvPr>
          <p:cNvPicPr>
            <a:picLocks noChangeAspect="1"/>
          </p:cNvPicPr>
          <p:nvPr/>
        </p:nvPicPr>
        <p:blipFill rotWithShape="1">
          <a:blip r:embed="rId3"/>
          <a:srcRect l="6155" r="-3" b="-3"/>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272" name="Freeform: Shape 255">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3" name="Freeform: Shape 257">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 name="Picture 8">
            <a:extLst>
              <a:ext uri="{FF2B5EF4-FFF2-40B4-BE49-F238E27FC236}">
                <a16:creationId xmlns:a16="http://schemas.microsoft.com/office/drawing/2014/main" id="{A0E28CE3-A176-47FF-98D0-63FB531CFF06}"/>
              </a:ext>
            </a:extLst>
          </p:cNvPr>
          <p:cNvPicPr>
            <a:picLocks noChangeAspect="1"/>
          </p:cNvPicPr>
          <p:nvPr/>
        </p:nvPicPr>
        <p:blipFill rotWithShape="1">
          <a:blip r:embed="rId4"/>
          <a:srcRect t="19851" r="1" b="13228"/>
          <a:stretch/>
        </p:blipFill>
        <p:spPr>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p:spPr>
      </p:pic>
      <p:sp>
        <p:nvSpPr>
          <p:cNvPr id="274" name="Freeform: Shape 259">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5" name="Freeform: Shape 261">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305797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143472A3-6CD5-45B7-BDB3-8B2B8247EF5C}"/>
              </a:ext>
            </a:extLst>
          </p:cNvPr>
          <p:cNvSpPr>
            <a:spLocks noGrp="1"/>
          </p:cNvSpPr>
          <p:nvPr>
            <p:ph type="title"/>
          </p:nvPr>
        </p:nvSpPr>
        <p:spPr>
          <a:xfrm>
            <a:off x="1724761" y="192911"/>
            <a:ext cx="5146161" cy="976313"/>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What are the Community Grants? </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308102" y="1890199"/>
            <a:ext cx="6245377" cy="4245129"/>
          </a:xfrm>
        </p:spPr>
        <p:txBody>
          <a:bodyPr vert="horz" lIns="91440" tIns="45720" rIns="91440" bIns="45720" rtlCol="0">
            <a:normAutofit/>
          </a:bodyPr>
          <a:lstStyle/>
          <a:p>
            <a:pPr marL="0" indent="0">
              <a:buNone/>
            </a:pPr>
            <a:r>
              <a:rPr lang="en-US" sz="1800" dirty="0">
                <a:latin typeface="Arial" panose="020B0604020202020204" pitchFamily="34" charset="0"/>
                <a:cs typeface="Arial" panose="020B0604020202020204" pitchFamily="34" charset="0"/>
              </a:rPr>
              <a:t>Funded by the Heritage Fund with the generous support of the players of the National Lottery! </a:t>
            </a:r>
          </a:p>
          <a:p>
            <a:pPr marL="0"/>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aim of the programme is to build a resilient sporting heritage sector which is protecting, preserving, sharing and celebrating a wide variety of sporting heritage </a:t>
            </a:r>
          </a:p>
          <a:p>
            <a:pPr marL="0"/>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funding will last for two years and will see us deliver three rounds of funding: </a:t>
            </a:r>
          </a:p>
          <a:p>
            <a:r>
              <a:rPr lang="en-US" sz="1800" dirty="0">
                <a:latin typeface="Arial" panose="020B0604020202020204" pitchFamily="34" charset="0"/>
                <a:cs typeface="Arial" panose="020B0604020202020204" pitchFamily="34" charset="0"/>
              </a:rPr>
              <a:t>Spring 2024</a:t>
            </a:r>
          </a:p>
          <a:p>
            <a:r>
              <a:rPr lang="en-US" sz="1800" dirty="0">
                <a:latin typeface="Arial" panose="020B0604020202020204" pitchFamily="34" charset="0"/>
                <a:cs typeface="Arial" panose="020B0604020202020204" pitchFamily="34" charset="0"/>
              </a:rPr>
              <a:t>Autumn 2024 </a:t>
            </a:r>
          </a:p>
          <a:p>
            <a:r>
              <a:rPr lang="en-US" sz="1800" dirty="0">
                <a:latin typeface="Arial" panose="020B0604020202020204" pitchFamily="34" charset="0"/>
                <a:cs typeface="Arial" panose="020B0604020202020204" pitchFamily="34" charset="0"/>
              </a:rPr>
              <a:t>Spring 2025 </a:t>
            </a:r>
          </a:p>
          <a:p>
            <a:pPr marL="0"/>
            <a:endParaRPr lang="en-US" sz="1400" dirty="0"/>
          </a:p>
        </p:txBody>
      </p:sp>
      <p:pic>
        <p:nvPicPr>
          <p:cNvPr id="2" name="Picture 1" descr="A group of people in a field&#10;&#10;Description automatically generated">
            <a:extLst>
              <a:ext uri="{FF2B5EF4-FFF2-40B4-BE49-F238E27FC236}">
                <a16:creationId xmlns:a16="http://schemas.microsoft.com/office/drawing/2014/main" id="{CC1797EF-78C9-A242-7DF4-BF127299FDB8}"/>
              </a:ext>
            </a:extLst>
          </p:cNvPr>
          <p:cNvPicPr>
            <a:picLocks noChangeAspect="1"/>
          </p:cNvPicPr>
          <p:nvPr/>
        </p:nvPicPr>
        <p:blipFill rotWithShape="1">
          <a:blip r:embed="rId3"/>
          <a:srcRect r="1" b="3858"/>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80" name="Freeform: Shape 70">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72">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person smiling at the camera&#10;&#10;Description automatically generated">
            <a:extLst>
              <a:ext uri="{FF2B5EF4-FFF2-40B4-BE49-F238E27FC236}">
                <a16:creationId xmlns:a16="http://schemas.microsoft.com/office/drawing/2014/main" id="{A83B86CF-E5EA-25D2-AE59-5893D79354B9}"/>
              </a:ext>
            </a:extLst>
          </p:cNvPr>
          <p:cNvPicPr>
            <a:picLocks noChangeAspect="1"/>
          </p:cNvPicPr>
          <p:nvPr/>
        </p:nvPicPr>
        <p:blipFill rotWithShape="1">
          <a:blip r:embed="rId4"/>
          <a:srcRect r="-2" b="20714"/>
          <a:stretch/>
        </p:blipFill>
        <p:spPr>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p:spPr>
      </p:pic>
      <p:sp>
        <p:nvSpPr>
          <p:cNvPr id="82" name="Freeform: Shape 74">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76">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descr="A blue and yellow logo&#10;&#10;Description automatically generated">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249956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Title 3">
            <a:extLst>
              <a:ext uri="{FF2B5EF4-FFF2-40B4-BE49-F238E27FC236}">
                <a16:creationId xmlns:a16="http://schemas.microsoft.com/office/drawing/2014/main" id="{659F3EBC-3607-8AC9-FDB4-9D3AB3630E3B}"/>
              </a:ext>
            </a:extLst>
          </p:cNvPr>
          <p:cNvSpPr>
            <a:spLocks noGrp="1"/>
          </p:cNvSpPr>
          <p:nvPr>
            <p:ph type="title"/>
          </p:nvPr>
        </p:nvSpPr>
        <p:spPr>
          <a:xfrm>
            <a:off x="1520014" y="127866"/>
            <a:ext cx="5146161" cy="976313"/>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What do we want to achieve? </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432619" y="2312988"/>
            <a:ext cx="5663382" cy="3651250"/>
          </a:xfrm>
        </p:spPr>
        <p:txBody>
          <a:bodyPr vert="horz" lIns="91440" tIns="45720" rIns="91440" bIns="45720" rtlCol="0">
            <a:normAutofit/>
          </a:bodyPr>
          <a:lstStyle/>
          <a:p>
            <a:pPr marL="0" indent="0">
              <a:buNone/>
            </a:pPr>
            <a:r>
              <a:rPr lang="en-US" sz="1700" dirty="0">
                <a:latin typeface="Arial" panose="020B0604020202020204" pitchFamily="34" charset="0"/>
                <a:cs typeface="Arial" panose="020B0604020202020204" pitchFamily="34" charset="0"/>
              </a:rPr>
              <a:t>There are three key areas we’re looking to impact: </a:t>
            </a:r>
          </a:p>
          <a:p>
            <a:pPr marL="0"/>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Sporting heritage is better protected and removed from risk </a:t>
            </a:r>
          </a:p>
          <a:p>
            <a:r>
              <a:rPr lang="en-US" sz="1700" dirty="0">
                <a:latin typeface="Arial" panose="020B0604020202020204" pitchFamily="34" charset="0"/>
                <a:cs typeface="Arial" panose="020B0604020202020204" pitchFamily="34" charset="0"/>
              </a:rPr>
              <a:t>More and different people can access sporting heritage and tell their stories </a:t>
            </a:r>
          </a:p>
          <a:p>
            <a:r>
              <a:rPr lang="en-US" sz="1700" dirty="0">
                <a:latin typeface="Arial" panose="020B0604020202020204" pitchFamily="34" charset="0"/>
                <a:cs typeface="Arial" panose="020B0604020202020204" pitchFamily="34" charset="0"/>
              </a:rPr>
              <a:t>Organisations working with sporting heritage are more resilient </a:t>
            </a:r>
          </a:p>
          <a:p>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Projects do not need to meet all three areas </a:t>
            </a:r>
          </a:p>
          <a:p>
            <a:pPr marL="0"/>
            <a:endParaRPr lang="en-US" sz="1700" dirty="0"/>
          </a:p>
        </p:txBody>
      </p:sp>
      <p:pic>
        <p:nvPicPr>
          <p:cNvPr id="13" name="Picture 12">
            <a:extLst>
              <a:ext uri="{FF2B5EF4-FFF2-40B4-BE49-F238E27FC236}">
                <a16:creationId xmlns:a16="http://schemas.microsoft.com/office/drawing/2014/main" id="{070F489A-81F8-F9B4-EBB1-2508B17496CA}"/>
              </a:ext>
            </a:extLst>
          </p:cNvPr>
          <p:cNvPicPr>
            <a:picLocks noChangeAspect="1"/>
          </p:cNvPicPr>
          <p:nvPr/>
        </p:nvPicPr>
        <p:blipFill rotWithShape="1">
          <a:blip r:embed="rId3"/>
          <a:srcRect t="21103" r="2" b="21654"/>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67" name="Freeform: Shape 57">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8" name="Freeform: Shape 59">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1" name="Picture 10">
            <a:extLst>
              <a:ext uri="{FF2B5EF4-FFF2-40B4-BE49-F238E27FC236}">
                <a16:creationId xmlns:a16="http://schemas.microsoft.com/office/drawing/2014/main" id="{4B6FFA02-58AB-DCC3-A4CC-22C2B8885B6D}"/>
              </a:ext>
            </a:extLst>
          </p:cNvPr>
          <p:cNvPicPr>
            <a:picLocks noChangeAspect="1"/>
          </p:cNvPicPr>
          <p:nvPr/>
        </p:nvPicPr>
        <p:blipFill rotWithShape="1">
          <a:blip r:embed="rId4"/>
          <a:srcRect t="6579" r="-2" b="5660"/>
          <a:stretch/>
        </p:blipFill>
        <p:spPr>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p:spPr>
      </p:pic>
      <p:sp>
        <p:nvSpPr>
          <p:cNvPr id="69" name="Freeform: Shape 61">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3">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342007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grpSp>
        <p:nvGrpSpPr>
          <p:cNvPr id="58" name="Group 57">
            <a:extLst>
              <a:ext uri="{FF2B5EF4-FFF2-40B4-BE49-F238E27FC236}">
                <a16:creationId xmlns:a16="http://schemas.microsoft.com/office/drawing/2014/main" id="{3C3E8272-5BE6-46E5-92F8-5D26DFBBE9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883468" cy="6858001"/>
            <a:chOff x="0" y="-1"/>
            <a:chExt cx="7883468" cy="6858001"/>
          </a:xfrm>
        </p:grpSpPr>
        <p:sp>
          <p:nvSpPr>
            <p:cNvPr id="59" name="Freeform: Shape 58">
              <a:extLst>
                <a:ext uri="{FF2B5EF4-FFF2-40B4-BE49-F238E27FC236}">
                  <a16:creationId xmlns:a16="http://schemas.microsoft.com/office/drawing/2014/main" id="{0E63DFFA-9481-4B87-8299-B92DAD9FE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9AAA6D73-F4F5-4E94-99B1-03AAF119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4239B80A-095E-4FBE-8B32-7F75A3484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3">
            <a:extLst>
              <a:ext uri="{FF2B5EF4-FFF2-40B4-BE49-F238E27FC236}">
                <a16:creationId xmlns:a16="http://schemas.microsoft.com/office/drawing/2014/main" id="{B16B13CB-9FD8-8801-03AC-B6971AF4CAE2}"/>
              </a:ext>
            </a:extLst>
          </p:cNvPr>
          <p:cNvSpPr>
            <a:spLocks noGrp="1"/>
          </p:cNvSpPr>
          <p:nvPr>
            <p:ph type="title"/>
          </p:nvPr>
        </p:nvSpPr>
        <p:spPr>
          <a:xfrm>
            <a:off x="1522702" y="153121"/>
            <a:ext cx="4916426" cy="951058"/>
          </a:xfrm>
        </p:spPr>
        <p:txBody>
          <a:bodyPr vert="horz" lIns="91440" tIns="45720" rIns="91440" bIns="45720" rtlCol="0" anchor="b">
            <a:normAutofit fontScale="90000"/>
          </a:bodyPr>
          <a:lstStyle/>
          <a:p>
            <a:r>
              <a:rPr lang="en-US" sz="3600" b="1"/>
              <a:t>Who can apply for funding? </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312751" y="1759974"/>
            <a:ext cx="6736978" cy="4204264"/>
          </a:xfrm>
        </p:spPr>
        <p:txBody>
          <a:bodyPr vert="horz" lIns="91440" tIns="45720" rIns="91440" bIns="45720" rtlCol="0">
            <a:normAutofit fontScale="47500" lnSpcReduction="20000"/>
          </a:bodyPr>
          <a:lstStyle/>
          <a:p>
            <a:r>
              <a:rPr lang="en-US" sz="3800" dirty="0">
                <a:latin typeface="Arial" panose="020B0604020202020204" pitchFamily="34" charset="0"/>
                <a:cs typeface="Arial" panose="020B0604020202020204" pitchFamily="34" charset="0"/>
              </a:rPr>
              <a:t>Grassroots sports, community and heritage organisations </a:t>
            </a:r>
          </a:p>
          <a:p>
            <a:r>
              <a:rPr lang="en-US" sz="3800" dirty="0">
                <a:latin typeface="Arial" panose="020B0604020202020204" pitchFamily="34" charset="0"/>
                <a:cs typeface="Arial" panose="020B0604020202020204" pitchFamily="34" charset="0"/>
              </a:rPr>
              <a:t>Larger organisations who have a focus on engaging community organisations and co-curation </a:t>
            </a:r>
          </a:p>
          <a:p>
            <a:pPr marL="0"/>
            <a:endParaRPr lang="en-US" sz="3800" dirty="0">
              <a:latin typeface="Arial" panose="020B0604020202020204" pitchFamily="34" charset="0"/>
              <a:cs typeface="Arial" panose="020B0604020202020204" pitchFamily="34" charset="0"/>
            </a:endParaRPr>
          </a:p>
          <a:p>
            <a:pPr marL="0" indent="0">
              <a:buNone/>
            </a:pPr>
            <a:r>
              <a:rPr lang="en-US" sz="3800" dirty="0">
                <a:latin typeface="Arial" panose="020B0604020202020204" pitchFamily="34" charset="0"/>
                <a:cs typeface="Arial" panose="020B0604020202020204" pitchFamily="34" charset="0"/>
              </a:rPr>
              <a:t>Constituted organisations can apply for funding, for example: </a:t>
            </a:r>
          </a:p>
          <a:p>
            <a:r>
              <a:rPr lang="en-US" sz="3800" dirty="0">
                <a:latin typeface="Arial" panose="020B0604020202020204" pitchFamily="34" charset="0"/>
                <a:cs typeface="Arial" panose="020B0604020202020204" pitchFamily="34" charset="0"/>
              </a:rPr>
              <a:t>A formally constituted organisation such as a CIC or Charity </a:t>
            </a:r>
          </a:p>
          <a:p>
            <a:r>
              <a:rPr lang="en-US" sz="3800" dirty="0">
                <a:latin typeface="Arial" panose="020B0604020202020204" pitchFamily="34" charset="0"/>
                <a:cs typeface="Arial" panose="020B0604020202020204" pitchFamily="34" charset="0"/>
              </a:rPr>
              <a:t>A society or group </a:t>
            </a:r>
          </a:p>
          <a:p>
            <a:endParaRPr lang="en-US" sz="3800" dirty="0">
              <a:latin typeface="Arial" panose="020B0604020202020204" pitchFamily="34" charset="0"/>
              <a:cs typeface="Arial" panose="020B0604020202020204" pitchFamily="34" charset="0"/>
            </a:endParaRPr>
          </a:p>
          <a:p>
            <a:pPr marL="0" indent="0">
              <a:buNone/>
            </a:pPr>
            <a:r>
              <a:rPr lang="en-US" sz="3800" dirty="0">
                <a:latin typeface="Arial" panose="020B0604020202020204" pitchFamily="34" charset="0"/>
                <a:cs typeface="Arial" panose="020B0604020202020204" pitchFamily="34" charset="0"/>
              </a:rPr>
              <a:t>You can also apply if you need the funding to move to a constituted organisation</a:t>
            </a:r>
          </a:p>
          <a:p>
            <a:pPr marL="0" indent="0">
              <a:buNone/>
            </a:pPr>
            <a:endParaRPr lang="en-US" sz="3800" dirty="0">
              <a:latin typeface="Arial" panose="020B0604020202020204" pitchFamily="34" charset="0"/>
              <a:cs typeface="Arial" panose="020B0604020202020204" pitchFamily="34" charset="0"/>
            </a:endParaRPr>
          </a:p>
          <a:p>
            <a:pPr marL="0" indent="0">
              <a:buNone/>
            </a:pPr>
            <a:r>
              <a:rPr lang="en-US" sz="3800" dirty="0">
                <a:latin typeface="Arial" panose="020B0604020202020204" pitchFamily="34" charset="0"/>
                <a:cs typeface="Arial" panose="020B0604020202020204" pitchFamily="34" charset="0"/>
              </a:rPr>
              <a:t>Individuals cannot apply </a:t>
            </a:r>
          </a:p>
          <a:p>
            <a:pPr marL="0"/>
            <a:endParaRPr lang="en-US" sz="1300" dirty="0"/>
          </a:p>
        </p:txBody>
      </p:sp>
      <p:pic>
        <p:nvPicPr>
          <p:cNvPr id="8" name="Picture 7" descr="A person holding a trophy&#10;&#10;Description automatically generated">
            <a:extLst>
              <a:ext uri="{FF2B5EF4-FFF2-40B4-BE49-F238E27FC236}">
                <a16:creationId xmlns:a16="http://schemas.microsoft.com/office/drawing/2014/main" id="{FE22C79D-60A1-978A-C5B6-3494C83677E2}"/>
              </a:ext>
            </a:extLst>
          </p:cNvPr>
          <p:cNvPicPr>
            <a:picLocks noChangeAspect="1"/>
          </p:cNvPicPr>
          <p:nvPr/>
        </p:nvPicPr>
        <p:blipFill>
          <a:blip r:embed="rId3"/>
          <a:stretch>
            <a:fillRect/>
          </a:stretch>
        </p:blipFill>
        <p:spPr>
          <a:xfrm>
            <a:off x="8897417" y="964568"/>
            <a:ext cx="1669779" cy="2303565"/>
          </a:xfrm>
          <a:prstGeom prst="rect">
            <a:avLst/>
          </a:prstGeom>
        </p:spPr>
      </p:pic>
      <p:pic>
        <p:nvPicPr>
          <p:cNvPr id="7" name="Picture 6" descr="A person talking to another person&#10;&#10;Description automatically generated">
            <a:extLst>
              <a:ext uri="{FF2B5EF4-FFF2-40B4-BE49-F238E27FC236}">
                <a16:creationId xmlns:a16="http://schemas.microsoft.com/office/drawing/2014/main" id="{F96BD675-2B1D-41A6-7581-EFBC97A8D092}"/>
              </a:ext>
            </a:extLst>
          </p:cNvPr>
          <p:cNvPicPr>
            <a:picLocks noChangeAspect="1"/>
          </p:cNvPicPr>
          <p:nvPr/>
        </p:nvPicPr>
        <p:blipFill>
          <a:blip r:embed="rId4"/>
          <a:stretch>
            <a:fillRect/>
          </a:stretch>
        </p:blipFill>
        <p:spPr>
          <a:xfrm>
            <a:off x="8580524" y="3589866"/>
            <a:ext cx="2303565" cy="2303565"/>
          </a:xfrm>
          <a:prstGeom prst="rect">
            <a:avLst/>
          </a:prstGeom>
        </p:spPr>
      </p:pic>
      <p:pic>
        <p:nvPicPr>
          <p:cNvPr id="10" name="Picture 9" descr="A blue and yellow logo&#10;&#10;Description automatically generated">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257757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3">
            <a:extLst>
              <a:ext uri="{FF2B5EF4-FFF2-40B4-BE49-F238E27FC236}">
                <a16:creationId xmlns:a16="http://schemas.microsoft.com/office/drawing/2014/main" id="{26DC6FD7-80CD-D504-9C15-1F1C51C7C9A4}"/>
              </a:ext>
            </a:extLst>
          </p:cNvPr>
          <p:cNvSpPr>
            <a:spLocks noGrp="1"/>
          </p:cNvSpPr>
          <p:nvPr>
            <p:ph type="title"/>
          </p:nvPr>
        </p:nvSpPr>
        <p:spPr>
          <a:xfrm>
            <a:off x="1737215" y="289792"/>
            <a:ext cx="5146161" cy="814387"/>
          </a:xfrm>
        </p:spPr>
        <p:txBody>
          <a:bodyPr vert="horz" lIns="91440" tIns="45720" rIns="91440" bIns="45720" rtlCol="0" anchor="b">
            <a:normAutofit/>
          </a:bodyPr>
          <a:lstStyle/>
          <a:p>
            <a:r>
              <a:rPr lang="en-US" sz="3600" b="1" kern="1200">
                <a:solidFill>
                  <a:schemeClr val="tx1"/>
                </a:solidFill>
                <a:latin typeface="+mj-lt"/>
                <a:ea typeface="+mj-ea"/>
                <a:cs typeface="+mj-cs"/>
              </a:rPr>
              <a:t>What can I apply for?</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337613" y="1590616"/>
            <a:ext cx="5947338" cy="4489399"/>
          </a:xfrm>
        </p:spPr>
        <p:txBody>
          <a:bodyPr vert="horz" lIns="91440" tIns="45720" rIns="91440" bIns="45720" rtlCol="0">
            <a:normAutofit fontScale="92500" lnSpcReduction="10000"/>
          </a:bodyPr>
          <a:lstStyle/>
          <a:p>
            <a:pPr marL="0" indent="0">
              <a:buNone/>
            </a:pPr>
            <a:r>
              <a:rPr lang="en-US" sz="1600" dirty="0">
                <a:latin typeface="Arial" panose="020B0604020202020204" pitchFamily="34" charset="0"/>
                <a:cs typeface="Arial" panose="020B0604020202020204" pitchFamily="34" charset="0"/>
              </a:rPr>
              <a:t>Projects which are rooted in their community and focus on sporting heritage, can apply for a community grant</a:t>
            </a:r>
          </a:p>
          <a:p>
            <a:pPr marL="0"/>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sporting heritage involved can be: </a:t>
            </a:r>
          </a:p>
          <a:p>
            <a:r>
              <a:rPr lang="en-US" sz="1600" dirty="0">
                <a:latin typeface="Arial" panose="020B0604020202020204" pitchFamily="34" charset="0"/>
                <a:cs typeface="Arial" panose="020B0604020202020204" pitchFamily="34" charset="0"/>
              </a:rPr>
              <a:t>tangible heritage, such as spaces, objects and film</a:t>
            </a:r>
          </a:p>
          <a:p>
            <a:r>
              <a:rPr lang="en-US" sz="1600" dirty="0">
                <a:latin typeface="Arial" panose="020B0604020202020204" pitchFamily="34" charset="0"/>
                <a:cs typeface="Arial" panose="020B0604020202020204" pitchFamily="34" charset="0"/>
              </a:rPr>
              <a:t>intangible heritage such as oral history, songs, and folklore </a:t>
            </a:r>
          </a:p>
          <a:p>
            <a:r>
              <a:rPr lang="en-US" sz="1600" dirty="0">
                <a:latin typeface="Arial" panose="020B0604020202020204" pitchFamily="34" charset="0"/>
                <a:cs typeface="Arial" panose="020B0604020202020204" pitchFamily="34" charset="0"/>
              </a:rPr>
              <a:t>Or a combination of the above </a:t>
            </a:r>
          </a:p>
          <a:p>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Community can mean a geographical space or a community of people</a:t>
            </a:r>
          </a:p>
          <a:p>
            <a:pPr marL="0"/>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There must be a focus on sporting heritage – we can’t fund projects which only have a focus on sport or on heritage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We encourage projects to think about how they might link to National Sporting Heritage Day or themed months </a:t>
            </a:r>
          </a:p>
          <a:p>
            <a:pPr marL="0"/>
            <a:endParaRPr lang="en-US" sz="1600" dirty="0"/>
          </a:p>
        </p:txBody>
      </p:sp>
      <p:pic>
        <p:nvPicPr>
          <p:cNvPr id="12" name="Picture 11" descr="A room with signs and people&#10;&#10;Description automatically generated with medium confidence">
            <a:extLst>
              <a:ext uri="{FF2B5EF4-FFF2-40B4-BE49-F238E27FC236}">
                <a16:creationId xmlns:a16="http://schemas.microsoft.com/office/drawing/2014/main" id="{0FA1C3F2-FA91-4332-52F3-EBF41EF476B8}"/>
              </a:ext>
            </a:extLst>
          </p:cNvPr>
          <p:cNvPicPr>
            <a:picLocks noChangeAspect="1"/>
          </p:cNvPicPr>
          <p:nvPr/>
        </p:nvPicPr>
        <p:blipFill rotWithShape="1">
          <a:blip r:embed="rId3"/>
          <a:srcRect l="6155" r="-3" b="-3"/>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2057" name="Freeform: Shape 2056">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59" name="Freeform: Shape 2058">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descr="Events and Activities NSHD2022">
            <a:extLst>
              <a:ext uri="{FF2B5EF4-FFF2-40B4-BE49-F238E27FC236}">
                <a16:creationId xmlns:a16="http://schemas.microsoft.com/office/drawing/2014/main" id="{B6B20BE5-72C0-48CA-D373-3861D3EE88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29" r="-1" b="-1"/>
          <a:stretch/>
        </p:blipFill>
        <p:spPr bwMode="auto">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a:noFill/>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3" name="Freeform: Shape 2062">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5"/>
          <a:stretch>
            <a:fillRect/>
          </a:stretch>
        </p:blipFill>
        <p:spPr>
          <a:xfrm>
            <a:off x="312751" y="153121"/>
            <a:ext cx="1146147" cy="951058"/>
          </a:xfrm>
          <a:prstGeom prst="rect">
            <a:avLst/>
          </a:prstGeom>
        </p:spPr>
      </p:pic>
    </p:spTree>
    <p:extLst>
      <p:ext uri="{BB962C8B-B14F-4D97-AF65-F5344CB8AC3E}">
        <p14:creationId xmlns:p14="http://schemas.microsoft.com/office/powerpoint/2010/main" val="239614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3">
            <a:extLst>
              <a:ext uri="{FF2B5EF4-FFF2-40B4-BE49-F238E27FC236}">
                <a16:creationId xmlns:a16="http://schemas.microsoft.com/office/drawing/2014/main" id="{26DC6FD7-80CD-D504-9C15-1F1C51C7C9A4}"/>
              </a:ext>
            </a:extLst>
          </p:cNvPr>
          <p:cNvSpPr>
            <a:spLocks noGrp="1"/>
          </p:cNvSpPr>
          <p:nvPr>
            <p:ph type="title"/>
          </p:nvPr>
        </p:nvSpPr>
        <p:spPr>
          <a:xfrm>
            <a:off x="1611148" y="153121"/>
            <a:ext cx="5146161" cy="951058"/>
          </a:xfrm>
        </p:spPr>
        <p:txBody>
          <a:bodyPr vert="horz" lIns="91440" tIns="45720" rIns="91440" bIns="45720" rtlCol="0" anchor="b">
            <a:normAutofit/>
          </a:bodyPr>
          <a:lstStyle/>
          <a:p>
            <a:r>
              <a:rPr lang="en-US" sz="3600" b="1" kern="1200" dirty="0">
                <a:solidFill>
                  <a:schemeClr val="tx1"/>
                </a:solidFill>
                <a:latin typeface="+mj-lt"/>
                <a:ea typeface="+mj-ea"/>
                <a:cs typeface="+mj-cs"/>
              </a:rPr>
              <a:t>What can I apply for?</a:t>
            </a:r>
          </a:p>
        </p:txBody>
      </p:sp>
      <p:sp>
        <p:nvSpPr>
          <p:cNvPr id="44" name="Content Placeholder 5">
            <a:extLst>
              <a:ext uri="{FF2B5EF4-FFF2-40B4-BE49-F238E27FC236}">
                <a16:creationId xmlns:a16="http://schemas.microsoft.com/office/drawing/2014/main" id="{01A47A09-DF6C-4062-B636-DAE4EF73C3A9}"/>
              </a:ext>
            </a:extLst>
          </p:cNvPr>
          <p:cNvSpPr>
            <a:spLocks noGrp="1"/>
          </p:cNvSpPr>
          <p:nvPr>
            <p:ph sz="half" idx="1"/>
          </p:nvPr>
        </p:nvSpPr>
        <p:spPr>
          <a:xfrm>
            <a:off x="540728" y="1500695"/>
            <a:ext cx="5692878" cy="4302586"/>
          </a:xfrm>
        </p:spPr>
        <p:txBody>
          <a:bodyPr vert="horz" lIns="91440" tIns="45720" rIns="91440" bIns="45720" rtlCol="0">
            <a:noAutofit/>
          </a:bodyPr>
          <a:lstStyle/>
          <a:p>
            <a:pPr marL="0" indent="0">
              <a:buNone/>
            </a:pPr>
            <a:r>
              <a:rPr lang="en-US" sz="1600" dirty="0">
                <a:latin typeface="Arial" panose="020B0604020202020204" pitchFamily="34" charset="0"/>
                <a:cs typeface="Arial" panose="020B0604020202020204" pitchFamily="34" charset="0"/>
              </a:rPr>
              <a:t>We’re looking for projects that will make a real difference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This could be:</a:t>
            </a:r>
          </a:p>
          <a:p>
            <a:r>
              <a:rPr lang="en-US" sz="1600" dirty="0">
                <a:latin typeface="Arial" panose="020B0604020202020204" pitchFamily="34" charset="0"/>
                <a:cs typeface="Arial" panose="020B0604020202020204" pitchFamily="34" charset="0"/>
              </a:rPr>
              <a:t>The very beginnings of your work with sporting heritage </a:t>
            </a:r>
          </a:p>
          <a:p>
            <a:r>
              <a:rPr lang="en-US" sz="1600" dirty="0">
                <a:latin typeface="Arial" panose="020B0604020202020204" pitchFamily="34" charset="0"/>
                <a:cs typeface="Arial" panose="020B0604020202020204" pitchFamily="34" charset="0"/>
              </a:rPr>
              <a:t>Working with a new audience or community </a:t>
            </a:r>
          </a:p>
          <a:p>
            <a:r>
              <a:rPr lang="en-US" sz="1600" dirty="0">
                <a:latin typeface="Arial" panose="020B0604020202020204" pitchFamily="34" charset="0"/>
                <a:cs typeface="Arial" panose="020B0604020202020204" pitchFamily="34" charset="0"/>
              </a:rPr>
              <a:t>The culmination of activity you’ve been working on </a:t>
            </a:r>
          </a:p>
          <a:p>
            <a:r>
              <a:rPr lang="en-US" sz="1600" dirty="0">
                <a:latin typeface="Arial" panose="020B0604020202020204" pitchFamily="34" charset="0"/>
                <a:cs typeface="Arial" panose="020B0604020202020204" pitchFamily="34" charset="0"/>
              </a:rPr>
              <a:t>Testing a new way of working </a:t>
            </a:r>
          </a:p>
          <a:p>
            <a:r>
              <a:rPr lang="en-US" sz="1600" dirty="0">
                <a:latin typeface="Arial" panose="020B0604020202020204" pitchFamily="34" charset="0"/>
                <a:cs typeface="Arial" panose="020B0604020202020204" pitchFamily="34" charset="0"/>
              </a:rPr>
              <a:t>Presenting sporting heritage in a new way </a:t>
            </a:r>
          </a:p>
          <a:p>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And we are particularly interested in projects from, or which work with, communities which are currently under-represented</a:t>
            </a:r>
          </a:p>
          <a:p>
            <a:pPr marL="0" indent="0">
              <a:buNone/>
            </a:pPr>
            <a:r>
              <a:rPr lang="en-US" sz="1600" dirty="0">
                <a:latin typeface="Arial" panose="020B0604020202020204" pitchFamily="34" charset="0"/>
                <a:cs typeface="Arial" panose="020B0604020202020204" pitchFamily="34" charset="0"/>
              </a:rPr>
              <a:t>For examples of previous community grants, visit:</a:t>
            </a:r>
          </a:p>
          <a:p>
            <a:pPr marL="0" indent="0">
              <a:buNone/>
            </a:pPr>
            <a:r>
              <a:rPr lang="en-US"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https://www.sportingheritage.org.uk/content/category/events/national-sporting-heritage-day/explore-past-events</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0"/>
            <a:endParaRPr lang="en-US"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37D6EF-8945-A7A7-C504-BDE0648B628B}"/>
              </a:ext>
            </a:extLst>
          </p:cNvPr>
          <p:cNvPicPr>
            <a:picLocks noChangeAspect="1"/>
          </p:cNvPicPr>
          <p:nvPr/>
        </p:nvPicPr>
        <p:blipFill rotWithShape="1">
          <a:blip r:embed="rId4"/>
          <a:srcRect r="3415" b="-3"/>
          <a:stretch/>
        </p:blipFill>
        <p:spPr>
          <a:xfrm>
            <a:off x="6986049" y="3529587"/>
            <a:ext cx="5205951" cy="3328417"/>
          </a:xfrm>
          <a:custGeom>
            <a:avLst/>
            <a:gdLst/>
            <a:ahLst/>
            <a:cxnLst/>
            <a:rect l="l" t="t" r="r" b="b"/>
            <a:pathLst>
              <a:path w="5205951" h="3328417">
                <a:moveTo>
                  <a:pt x="2169" y="0"/>
                </a:moveTo>
                <a:lnTo>
                  <a:pt x="5205951" y="0"/>
                </a:lnTo>
                <a:lnTo>
                  <a:pt x="5205951" y="3328417"/>
                </a:lnTo>
                <a:lnTo>
                  <a:pt x="3496422" y="3328417"/>
                </a:lnTo>
                <a:lnTo>
                  <a:pt x="2716256" y="3328417"/>
                </a:lnTo>
                <a:lnTo>
                  <a:pt x="2502754" y="3328417"/>
                </a:lnTo>
                <a:lnTo>
                  <a:pt x="2390998" y="3251016"/>
                </a:lnTo>
                <a:cubicBezTo>
                  <a:pt x="2217180" y="3123525"/>
                  <a:pt x="2046553" y="2985814"/>
                  <a:pt x="1874350" y="2845231"/>
                </a:cubicBezTo>
                <a:cubicBezTo>
                  <a:pt x="928725" y="2073256"/>
                  <a:pt x="0" y="1439548"/>
                  <a:pt x="0" y="92073"/>
                </a:cubicBezTo>
                <a:close/>
              </a:path>
            </a:pathLst>
          </a:custGeom>
        </p:spPr>
      </p:pic>
      <p:sp>
        <p:nvSpPr>
          <p:cNvPr id="58" name="Freeform: Shape 57">
            <a:extLst>
              <a:ext uri="{FF2B5EF4-FFF2-40B4-BE49-F238E27FC236}">
                <a16:creationId xmlns:a16="http://schemas.microsoft.com/office/drawing/2014/main" id="{8D36241E-94A1-443E-9E75-8CEF035F3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ED23521A-536E-4F06-A5FF-0B494540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a:extLst>
              <a:ext uri="{FF2B5EF4-FFF2-40B4-BE49-F238E27FC236}">
                <a16:creationId xmlns:a16="http://schemas.microsoft.com/office/drawing/2014/main" id="{C391564A-1DBB-29A2-801B-0BB13332BCE2}"/>
              </a:ext>
            </a:extLst>
          </p:cNvPr>
          <p:cNvPicPr>
            <a:picLocks noChangeAspect="1"/>
          </p:cNvPicPr>
          <p:nvPr/>
        </p:nvPicPr>
        <p:blipFill rotWithShape="1">
          <a:blip r:embed="rId5"/>
          <a:srcRect r="10627" b="-1"/>
          <a:stretch/>
        </p:blipFill>
        <p:spPr>
          <a:xfrm>
            <a:off x="6989079" y="-3"/>
            <a:ext cx="5202921" cy="3493008"/>
          </a:xfrm>
          <a:custGeom>
            <a:avLst/>
            <a:gdLst/>
            <a:ahLst/>
            <a:cxnLst/>
            <a:rect l="l" t="t" r="r" b="b"/>
            <a:pathLst>
              <a:path w="5202921" h="3493008">
                <a:moveTo>
                  <a:pt x="1619993" y="0"/>
                </a:moveTo>
                <a:lnTo>
                  <a:pt x="2713226" y="0"/>
                </a:lnTo>
                <a:lnTo>
                  <a:pt x="3493392" y="0"/>
                </a:lnTo>
                <a:lnTo>
                  <a:pt x="5202921" y="0"/>
                </a:lnTo>
                <a:lnTo>
                  <a:pt x="5202921" y="3493008"/>
                </a:lnTo>
                <a:lnTo>
                  <a:pt x="0" y="3493008"/>
                </a:lnTo>
                <a:lnTo>
                  <a:pt x="3664" y="3337394"/>
                </a:lnTo>
                <a:cubicBezTo>
                  <a:pt x="70458" y="1928213"/>
                  <a:pt x="634904" y="708413"/>
                  <a:pt x="1597869" y="14997"/>
                </a:cubicBezTo>
                <a:close/>
              </a:path>
            </a:pathLst>
          </a:custGeom>
        </p:spPr>
      </p:pic>
      <p:sp>
        <p:nvSpPr>
          <p:cNvPr id="62" name="Freeform: Shape 61">
            <a:extLst>
              <a:ext uri="{FF2B5EF4-FFF2-40B4-BE49-F238E27FC236}">
                <a16:creationId xmlns:a16="http://schemas.microsoft.com/office/drawing/2014/main" id="{A5555AB3-C544-4066-82AE-64EBA220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1777280" cy="3493008"/>
          </a:xfrm>
          <a:custGeom>
            <a:avLst/>
            <a:gdLst>
              <a:gd name="connsiteX0" fmla="*/ 157287 w 1777280"/>
              <a:gd name="connsiteY0" fmla="*/ 0 h 3493008"/>
              <a:gd name="connsiteX1" fmla="*/ 0 w 1777280"/>
              <a:gd name="connsiteY1" fmla="*/ 0 h 3493008"/>
              <a:gd name="connsiteX2" fmla="*/ 22121 w 1777280"/>
              <a:gd name="connsiteY2" fmla="*/ 14995 h 3493008"/>
              <a:gd name="connsiteX3" fmla="*/ 1616326 w 1777280"/>
              <a:gd name="connsiteY3" fmla="*/ 3337392 h 3493008"/>
              <a:gd name="connsiteX4" fmla="*/ 1619990 w 1777280"/>
              <a:gd name="connsiteY4" fmla="*/ 3493006 h 3493008"/>
              <a:gd name="connsiteX5" fmla="*/ 1575287 w 1777280"/>
              <a:gd name="connsiteY5" fmla="*/ 3493006 h 3493008"/>
              <a:gd name="connsiteX6" fmla="*/ 1575287 w 1777280"/>
              <a:gd name="connsiteY6" fmla="*/ 3493008 h 3493008"/>
              <a:gd name="connsiteX7" fmla="*/ 1777280 w 1777280"/>
              <a:gd name="connsiteY7" fmla="*/ 3493008 h 3493008"/>
              <a:gd name="connsiteX8" fmla="*/ 1773616 w 1777280"/>
              <a:gd name="connsiteY8" fmla="*/ 3337395 h 3493008"/>
              <a:gd name="connsiteX9" fmla="*/ 179411 w 1777280"/>
              <a:gd name="connsiteY9" fmla="*/ 14997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7280" h="3493008">
                <a:moveTo>
                  <a:pt x="157287" y="0"/>
                </a:moveTo>
                <a:lnTo>
                  <a:pt x="0" y="0"/>
                </a:lnTo>
                <a:lnTo>
                  <a:pt x="22121" y="14995"/>
                </a:lnTo>
                <a:cubicBezTo>
                  <a:pt x="985086" y="708411"/>
                  <a:pt x="1549532" y="1928211"/>
                  <a:pt x="1616326" y="3337392"/>
                </a:cubicBezTo>
                <a:lnTo>
                  <a:pt x="1619990" y="3493006"/>
                </a:lnTo>
                <a:lnTo>
                  <a:pt x="1575287" y="3493006"/>
                </a:lnTo>
                <a:lnTo>
                  <a:pt x="1575287" y="3493008"/>
                </a:lnTo>
                <a:lnTo>
                  <a:pt x="1777280" y="3493008"/>
                </a:lnTo>
                <a:lnTo>
                  <a:pt x="1773616" y="3337395"/>
                </a:lnTo>
                <a:cubicBezTo>
                  <a:pt x="1706822" y="1928213"/>
                  <a:pt x="1142376" y="708413"/>
                  <a:pt x="179411"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03E11801-5519-4583-A9AC-D04875EE5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3529585"/>
            <a:ext cx="2660043" cy="3328417"/>
          </a:xfrm>
          <a:custGeom>
            <a:avLst/>
            <a:gdLst>
              <a:gd name="connsiteX0" fmla="*/ 2657874 w 2660043"/>
              <a:gd name="connsiteY0" fmla="*/ 0 h 3328417"/>
              <a:gd name="connsiteX1" fmla="*/ 2455900 w 2660043"/>
              <a:gd name="connsiteY1" fmla="*/ 0 h 3328417"/>
              <a:gd name="connsiteX2" fmla="*/ 2455900 w 2660043"/>
              <a:gd name="connsiteY2" fmla="*/ 1 h 3328417"/>
              <a:gd name="connsiteX3" fmla="*/ 2500584 w 2660043"/>
              <a:gd name="connsiteY3" fmla="*/ 1 h 3328417"/>
              <a:gd name="connsiteX4" fmla="*/ 2502753 w 2660043"/>
              <a:gd name="connsiteY4" fmla="*/ 92074 h 3328417"/>
              <a:gd name="connsiteX5" fmla="*/ 628403 w 2660043"/>
              <a:gd name="connsiteY5" fmla="*/ 2845232 h 3328417"/>
              <a:gd name="connsiteX6" fmla="*/ 111755 w 2660043"/>
              <a:gd name="connsiteY6" fmla="*/ 3251017 h 3328417"/>
              <a:gd name="connsiteX7" fmla="*/ 0 w 2660043"/>
              <a:gd name="connsiteY7" fmla="*/ 3328417 h 3328417"/>
              <a:gd name="connsiteX8" fmla="*/ 157289 w 2660043"/>
              <a:gd name="connsiteY8" fmla="*/ 3328417 h 3328417"/>
              <a:gd name="connsiteX9" fmla="*/ 269045 w 2660043"/>
              <a:gd name="connsiteY9" fmla="*/ 3251016 h 3328417"/>
              <a:gd name="connsiteX10" fmla="*/ 785693 w 2660043"/>
              <a:gd name="connsiteY10" fmla="*/ 2845231 h 3328417"/>
              <a:gd name="connsiteX11" fmla="*/ 2660043 w 2660043"/>
              <a:gd name="connsiteY11" fmla="*/ 92073 h 33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0043" h="3328417">
                <a:moveTo>
                  <a:pt x="2657874" y="0"/>
                </a:moveTo>
                <a:lnTo>
                  <a:pt x="2455900" y="0"/>
                </a:lnTo>
                <a:lnTo>
                  <a:pt x="2455900" y="1"/>
                </a:lnTo>
                <a:lnTo>
                  <a:pt x="2500584" y="1"/>
                </a:lnTo>
                <a:lnTo>
                  <a:pt x="2502753" y="92074"/>
                </a:lnTo>
                <a:cubicBezTo>
                  <a:pt x="2502753" y="1439549"/>
                  <a:pt x="1574028" y="2073257"/>
                  <a:pt x="628403" y="2845232"/>
                </a:cubicBezTo>
                <a:cubicBezTo>
                  <a:pt x="456200" y="2985815"/>
                  <a:pt x="285573" y="3123526"/>
                  <a:pt x="111755" y="3251017"/>
                </a:cubicBezTo>
                <a:lnTo>
                  <a:pt x="0" y="3328417"/>
                </a:lnTo>
                <a:lnTo>
                  <a:pt x="157289" y="3328417"/>
                </a:lnTo>
                <a:lnTo>
                  <a:pt x="269045" y="3251016"/>
                </a:lnTo>
                <a:cubicBezTo>
                  <a:pt x="442863" y="3123525"/>
                  <a:pt x="613490" y="2985814"/>
                  <a:pt x="785693" y="2845231"/>
                </a:cubicBezTo>
                <a:cubicBezTo>
                  <a:pt x="1731318" y="2073256"/>
                  <a:pt x="2660043" y="1439548"/>
                  <a:pt x="2660043" y="9207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D7B04A6-F5AF-4BA4-8BCB-22E83F4EEA3D}"/>
              </a:ext>
            </a:extLst>
          </p:cNvPr>
          <p:cNvPicPr>
            <a:picLocks noChangeAspect="1"/>
          </p:cNvPicPr>
          <p:nvPr/>
        </p:nvPicPr>
        <p:blipFill>
          <a:blip r:embed="rId6"/>
          <a:stretch>
            <a:fillRect/>
          </a:stretch>
        </p:blipFill>
        <p:spPr>
          <a:xfrm>
            <a:off x="312751" y="153121"/>
            <a:ext cx="1146147" cy="951058"/>
          </a:xfrm>
          <a:prstGeom prst="rect">
            <a:avLst/>
          </a:prstGeom>
        </p:spPr>
      </p:pic>
    </p:spTree>
    <p:extLst>
      <p:ext uri="{BB962C8B-B14F-4D97-AF65-F5344CB8AC3E}">
        <p14:creationId xmlns:p14="http://schemas.microsoft.com/office/powerpoint/2010/main" val="3273043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15376</TotalTime>
  <Words>7785</Words>
  <Application>Microsoft Office PowerPoint</Application>
  <PresentationFormat>Widescreen</PresentationFormat>
  <Paragraphs>347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Meiryo</vt:lpstr>
      <vt:lpstr>Arial</vt:lpstr>
      <vt:lpstr>Calibri</vt:lpstr>
      <vt:lpstr>Calibri Light</vt:lpstr>
      <vt:lpstr>Office Theme</vt:lpstr>
      <vt:lpstr>PowerPoint Presentation</vt:lpstr>
      <vt:lpstr>Housekeeping</vt:lpstr>
      <vt:lpstr>PowerPoint Presentation</vt:lpstr>
      <vt:lpstr>Coming up…</vt:lpstr>
      <vt:lpstr>What are the Community Grants? </vt:lpstr>
      <vt:lpstr>What do we want to achieve? </vt:lpstr>
      <vt:lpstr>Who can apply for funding? </vt:lpstr>
      <vt:lpstr>What can I apply for?</vt:lpstr>
      <vt:lpstr>What can I apply for?</vt:lpstr>
      <vt:lpstr>What can I apply for?</vt:lpstr>
      <vt:lpstr>What can I apply for?</vt:lpstr>
      <vt:lpstr>How do I apply?</vt:lpstr>
      <vt:lpstr>Key points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Sporting Heritage</dc:title>
  <dc:creator>Justine Reilly</dc:creator>
  <cp:lastModifiedBy>Justine Reilly</cp:lastModifiedBy>
  <cp:revision>55</cp:revision>
  <dcterms:created xsi:type="dcterms:W3CDTF">2020-11-19T19:27:21Z</dcterms:created>
  <dcterms:modified xsi:type="dcterms:W3CDTF">2024-04-23T10:03:04Z</dcterms:modified>
</cp:coreProperties>
</file>