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57" r:id="rId4"/>
    <p:sldId id="260" r:id="rId5"/>
    <p:sldId id="258" r:id="rId6"/>
    <p:sldId id="262" r:id="rId7"/>
    <p:sldId id="261" r:id="rId8"/>
    <p:sldId id="263" r:id="rId9"/>
    <p:sldId id="266" r:id="rId10"/>
    <p:sldId id="372" r:id="rId11"/>
    <p:sldId id="271" r:id="rId12"/>
    <p:sldId id="267" r:id="rId13"/>
    <p:sldId id="269" r:id="rId14"/>
    <p:sldId id="270" r:id="rId15"/>
    <p:sldId id="370" r:id="rId16"/>
    <p:sldId id="272" r:id="rId17"/>
    <p:sldId id="3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CC736-F3CA-E142-BD78-B101815414F9}" v="73" dt="2022-01-26T05:26:31.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4626"/>
  </p:normalViewPr>
  <p:slideViewPr>
    <p:cSldViewPr snapToGrid="0" snapToObjects="1">
      <p:cViewPr varScale="1">
        <p:scale>
          <a:sx n="105" d="100"/>
          <a:sy n="105" d="100"/>
        </p:scale>
        <p:origin x="3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590B7-912A-D04E-9F36-5B901FFB08BD}" type="datetimeFigureOut">
              <a:rPr lang="en-US" smtClean="0"/>
              <a:t>1/26/22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29BA0-48BD-4541-A091-2F976BBFA831}" type="slidenum">
              <a:rPr lang="en-US" smtClean="0"/>
              <a:t>‹#›</a:t>
            </a:fld>
            <a:endParaRPr lang="en-US"/>
          </a:p>
        </p:txBody>
      </p:sp>
    </p:spTree>
    <p:extLst>
      <p:ext uri="{BB962C8B-B14F-4D97-AF65-F5344CB8AC3E}">
        <p14:creationId xmlns:p14="http://schemas.microsoft.com/office/powerpoint/2010/main" val="216929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29BA0-48BD-4541-A091-2F976BBFA831}" type="slidenum">
              <a:rPr lang="en-US" smtClean="0"/>
              <a:t>4</a:t>
            </a:fld>
            <a:endParaRPr lang="en-US"/>
          </a:p>
        </p:txBody>
      </p:sp>
    </p:spTree>
    <p:extLst>
      <p:ext uri="{BB962C8B-B14F-4D97-AF65-F5344CB8AC3E}">
        <p14:creationId xmlns:p14="http://schemas.microsoft.com/office/powerpoint/2010/main" val="127772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81B7-55A9-CE40-8156-E0F5EF9D4C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1DC6EA-7430-3742-A34C-2834AE213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439305D-DBE4-8D4D-9251-292B794ACEB5}"/>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5" name="Footer Placeholder 4">
            <a:extLst>
              <a:ext uri="{FF2B5EF4-FFF2-40B4-BE49-F238E27FC236}">
                <a16:creationId xmlns:a16="http://schemas.microsoft.com/office/drawing/2014/main" id="{AE7A1BF5-368C-254C-A05A-DB7BF782D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57F6B-9CFB-9444-9797-9891BC453720}"/>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389821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4CE1-A3E5-CD4E-81F2-23372E7636D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81F3E3-D54F-F548-8F65-655C2D2D7B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990BF1-7567-9242-8D52-836956EE0D71}"/>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5" name="Footer Placeholder 4">
            <a:extLst>
              <a:ext uri="{FF2B5EF4-FFF2-40B4-BE49-F238E27FC236}">
                <a16:creationId xmlns:a16="http://schemas.microsoft.com/office/drawing/2014/main" id="{3CEA6A3C-F8A4-6947-AD04-972F08AC1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EC15E-F9FD-2441-B4DD-1E902B0B80D2}"/>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70306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604DFF-BB63-C645-AF49-41DA3E09CAD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4195E7-5D1B-7F4F-AAD8-DBC52CE548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B0EFCC-EDDC-3843-BCCA-9C5E0D825000}"/>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5" name="Footer Placeholder 4">
            <a:extLst>
              <a:ext uri="{FF2B5EF4-FFF2-40B4-BE49-F238E27FC236}">
                <a16:creationId xmlns:a16="http://schemas.microsoft.com/office/drawing/2014/main" id="{9B4F326D-DB1D-5143-B13D-1C699AF03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0A7D8-E516-FE46-8DEA-8CAC443FD501}"/>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398236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B623-49C5-444F-8301-4BDCF4BCAA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868B6D-61F3-A04E-B291-EE5BA69001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931414-244D-5C4B-BA1A-E749E1D73215}"/>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5" name="Footer Placeholder 4">
            <a:extLst>
              <a:ext uri="{FF2B5EF4-FFF2-40B4-BE49-F238E27FC236}">
                <a16:creationId xmlns:a16="http://schemas.microsoft.com/office/drawing/2014/main" id="{C054AE7E-9372-254C-A97A-FE9E759A0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AE98A-84F0-3C49-8F19-5BBDD80ECAB0}"/>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31888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E97A-0F41-3445-98D8-94C36CC8A17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D5B9644-8581-384B-AAFA-30E5F8DBF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3DC95A-D557-4A4D-8910-D76A2CE82C42}"/>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5" name="Footer Placeholder 4">
            <a:extLst>
              <a:ext uri="{FF2B5EF4-FFF2-40B4-BE49-F238E27FC236}">
                <a16:creationId xmlns:a16="http://schemas.microsoft.com/office/drawing/2014/main" id="{6305F431-6C2E-BC4F-805D-32B797ED6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C2FE1-91E5-4A46-9B7C-52F5A9B60E60}"/>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155008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3AD5-916E-444A-A401-080406DDC6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6050EAF-1572-9341-A342-DFDF2FFF801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38DD85-35AC-2248-91AB-9F94F2E42A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E7670E-CFFF-9347-B191-1BA1DB637BF7}"/>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6" name="Footer Placeholder 5">
            <a:extLst>
              <a:ext uri="{FF2B5EF4-FFF2-40B4-BE49-F238E27FC236}">
                <a16:creationId xmlns:a16="http://schemas.microsoft.com/office/drawing/2014/main" id="{9A9AA182-B2B6-BD47-87EE-F0B3AD359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4BF07-75A7-9940-BB3C-E7F567D186AD}"/>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125559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9DE7-8900-A648-BB74-49625679575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49461A-65C1-CC47-978A-D53258ABF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B26BF9A-E7D4-ED4F-B398-18116A5EDC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82F4EF4-981B-794B-8ED2-7793E08FC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9938BA-DE18-454E-9927-65DF2E6158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362FA9F-DB7B-E64C-9D8E-B20A895D7CA2}"/>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8" name="Footer Placeholder 7">
            <a:extLst>
              <a:ext uri="{FF2B5EF4-FFF2-40B4-BE49-F238E27FC236}">
                <a16:creationId xmlns:a16="http://schemas.microsoft.com/office/drawing/2014/main" id="{243BF8F3-142F-2145-8E6B-FF5B2D5249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A6B3E-5A5E-5A40-A48D-465C22C8A31A}"/>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36012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FE3A-A904-D64F-8D23-90D25B7BF92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1AE13A7-C071-D441-BCDF-6B2621CFE73A}"/>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4" name="Footer Placeholder 3">
            <a:extLst>
              <a:ext uri="{FF2B5EF4-FFF2-40B4-BE49-F238E27FC236}">
                <a16:creationId xmlns:a16="http://schemas.microsoft.com/office/drawing/2014/main" id="{4A2DF556-5D6B-E04C-B06D-7E8E8AB02A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521D6-F0B1-3A46-9DFC-91D80FDFD335}"/>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9698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E2B4E-FD1B-B544-9E3B-022C8F7BB335}"/>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3" name="Footer Placeholder 2">
            <a:extLst>
              <a:ext uri="{FF2B5EF4-FFF2-40B4-BE49-F238E27FC236}">
                <a16:creationId xmlns:a16="http://schemas.microsoft.com/office/drawing/2014/main" id="{3F29D248-75BF-B040-A6BB-336180F36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A55B2-287E-3347-825F-8C259DEA8FDD}"/>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90521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0575-37FC-9D46-B680-067A22F848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2111AD-2DA1-9A41-AE9B-82D8995D2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2394CA-144B-AB4A-B7E5-AB556D3E3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A7F70D-8C39-DF4F-9043-96D81ED21FEA}"/>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6" name="Footer Placeholder 5">
            <a:extLst>
              <a:ext uri="{FF2B5EF4-FFF2-40B4-BE49-F238E27FC236}">
                <a16:creationId xmlns:a16="http://schemas.microsoft.com/office/drawing/2014/main" id="{D8016B82-6A8A-8547-8ACC-4116EBB4F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9BBB8-061E-7A40-800A-1BC532EADD70}"/>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105962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35FF-6F41-8044-8465-9D9539262F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2D2517D-B4F6-CD4B-AD6E-F1E6EBCEF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A298B6-6849-F54A-960B-E7B46E4F1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51C8DF-D496-D641-99CB-EDCA6DC6798B}"/>
              </a:ext>
            </a:extLst>
          </p:cNvPr>
          <p:cNvSpPr>
            <a:spLocks noGrp="1"/>
          </p:cNvSpPr>
          <p:nvPr>
            <p:ph type="dt" sz="half" idx="10"/>
          </p:nvPr>
        </p:nvSpPr>
        <p:spPr/>
        <p:txBody>
          <a:bodyPr/>
          <a:lstStyle/>
          <a:p>
            <a:fld id="{69AF2834-B187-1341-BC2A-8512F01E3279}" type="datetimeFigureOut">
              <a:rPr lang="en-US" smtClean="0"/>
              <a:t>1/26/22</a:t>
            </a:fld>
            <a:endParaRPr lang="en-US"/>
          </a:p>
        </p:txBody>
      </p:sp>
      <p:sp>
        <p:nvSpPr>
          <p:cNvPr id="6" name="Footer Placeholder 5">
            <a:extLst>
              <a:ext uri="{FF2B5EF4-FFF2-40B4-BE49-F238E27FC236}">
                <a16:creationId xmlns:a16="http://schemas.microsoft.com/office/drawing/2014/main" id="{CEA9801A-F339-0B45-A281-08791C0AC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157CE-3CF1-7441-8DC9-7C6D17B6FCD1}"/>
              </a:ext>
            </a:extLst>
          </p:cNvPr>
          <p:cNvSpPr>
            <a:spLocks noGrp="1"/>
          </p:cNvSpPr>
          <p:nvPr>
            <p:ph type="sldNum" sz="quarter" idx="12"/>
          </p:nvPr>
        </p:nvSpPr>
        <p:spPr/>
        <p:txBody>
          <a:bodyPr/>
          <a:lstStyle/>
          <a:p>
            <a:fld id="{6A0C5A09-ADE3-274A-8898-EA66CC742914}" type="slidenum">
              <a:rPr lang="en-US" smtClean="0"/>
              <a:t>‹#›</a:t>
            </a:fld>
            <a:endParaRPr lang="en-US"/>
          </a:p>
        </p:txBody>
      </p:sp>
    </p:spTree>
    <p:extLst>
      <p:ext uri="{BB962C8B-B14F-4D97-AF65-F5344CB8AC3E}">
        <p14:creationId xmlns:p14="http://schemas.microsoft.com/office/powerpoint/2010/main" val="57853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C27EE2-D82E-7D43-A48B-A20BF98F0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45826A-DE7D-7F45-B32C-5FCA92AE96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2CB12B-94FA-7C48-9054-D5DF5FAE4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F2834-B187-1341-BC2A-8512F01E3279}" type="datetimeFigureOut">
              <a:rPr lang="en-US" smtClean="0"/>
              <a:t>1/26/22</a:t>
            </a:fld>
            <a:endParaRPr lang="en-US"/>
          </a:p>
        </p:txBody>
      </p:sp>
      <p:sp>
        <p:nvSpPr>
          <p:cNvPr id="5" name="Footer Placeholder 4">
            <a:extLst>
              <a:ext uri="{FF2B5EF4-FFF2-40B4-BE49-F238E27FC236}">
                <a16:creationId xmlns:a16="http://schemas.microsoft.com/office/drawing/2014/main" id="{F33EDFDF-AE8C-3245-A70E-F2DC9C0A8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9D2321-98E0-9641-ACC7-845C704EE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C5A09-ADE3-274A-8898-EA66CC742914}" type="slidenum">
              <a:rPr lang="en-US" smtClean="0"/>
              <a:t>‹#›</a:t>
            </a:fld>
            <a:endParaRPr lang="en-US"/>
          </a:p>
        </p:txBody>
      </p:sp>
    </p:spTree>
    <p:extLst>
      <p:ext uri="{BB962C8B-B14F-4D97-AF65-F5344CB8AC3E}">
        <p14:creationId xmlns:p14="http://schemas.microsoft.com/office/powerpoint/2010/main" val="188044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9A47-19E7-1943-9E7D-A21E324BCE3A}"/>
              </a:ext>
            </a:extLst>
          </p:cNvPr>
          <p:cNvSpPr>
            <a:spLocks noGrp="1"/>
          </p:cNvSpPr>
          <p:nvPr>
            <p:ph type="ctrTitle"/>
          </p:nvPr>
        </p:nvSpPr>
        <p:spPr/>
        <p:txBody>
          <a:bodyPr>
            <a:noAutofit/>
          </a:bodyPr>
          <a:lstStyle/>
          <a:p>
            <a:br>
              <a:rPr lang="en-US" sz="9600" b="1" dirty="0"/>
            </a:br>
            <a:br>
              <a:rPr lang="en-US" sz="9600" b="1" dirty="0"/>
            </a:br>
            <a:r>
              <a:rPr lang="en-US" sz="9600" b="1" dirty="0"/>
              <a:t>Art and Sporting Heritage</a:t>
            </a:r>
          </a:p>
        </p:txBody>
      </p:sp>
      <p:pic>
        <p:nvPicPr>
          <p:cNvPr id="4" name="Picture 3">
            <a:extLst>
              <a:ext uri="{FF2B5EF4-FFF2-40B4-BE49-F238E27FC236}">
                <a16:creationId xmlns:a16="http://schemas.microsoft.com/office/drawing/2014/main" id="{3CEB88DF-09E8-884C-A933-1815914E692F}"/>
              </a:ext>
            </a:extLst>
          </p:cNvPr>
          <p:cNvPicPr>
            <a:picLocks noChangeAspect="1"/>
          </p:cNvPicPr>
          <p:nvPr/>
        </p:nvPicPr>
        <p:blipFill>
          <a:blip r:embed="rId2"/>
          <a:stretch>
            <a:fillRect/>
          </a:stretch>
        </p:blipFill>
        <p:spPr>
          <a:xfrm>
            <a:off x="9950818" y="4850572"/>
            <a:ext cx="1485900" cy="1231900"/>
          </a:xfrm>
          <a:prstGeom prst="rect">
            <a:avLst/>
          </a:prstGeom>
        </p:spPr>
      </p:pic>
    </p:spTree>
    <p:extLst>
      <p:ext uri="{BB962C8B-B14F-4D97-AF65-F5344CB8AC3E}">
        <p14:creationId xmlns:p14="http://schemas.microsoft.com/office/powerpoint/2010/main" val="2789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FC3337-9DBC-DD44-B6F8-5677F88DC46D}"/>
              </a:ext>
            </a:extLst>
          </p:cNvPr>
          <p:cNvPicPr>
            <a:picLocks noGrp="1" noChangeAspect="1"/>
          </p:cNvPicPr>
          <p:nvPr>
            <p:ph idx="4294967295"/>
          </p:nvPr>
        </p:nvPicPr>
        <p:blipFill rotWithShape="1">
          <a:blip r:embed="rId2"/>
          <a:srcRect t="12614" r="-1" b="23868"/>
          <a:stretch/>
        </p:blipFill>
        <p:spPr>
          <a:xfrm>
            <a:off x="202943" y="962648"/>
            <a:ext cx="5803900" cy="3890963"/>
          </a:xfrm>
          <a:prstGeom prst="rect">
            <a:avLst/>
          </a:prstGeom>
        </p:spPr>
      </p:pic>
      <p:pic>
        <p:nvPicPr>
          <p:cNvPr id="5" name="Picture 4">
            <a:extLst>
              <a:ext uri="{FF2B5EF4-FFF2-40B4-BE49-F238E27FC236}">
                <a16:creationId xmlns:a16="http://schemas.microsoft.com/office/drawing/2014/main" id="{51801697-B5DE-544D-9CBD-EC917E1A8631}"/>
              </a:ext>
            </a:extLst>
          </p:cNvPr>
          <p:cNvPicPr>
            <a:picLocks noChangeAspect="1"/>
          </p:cNvPicPr>
          <p:nvPr/>
        </p:nvPicPr>
        <p:blipFill rotWithShape="1">
          <a:blip r:embed="rId3"/>
          <a:srcRect r="-2" b="8792"/>
          <a:stretch/>
        </p:blipFill>
        <p:spPr>
          <a:xfrm>
            <a:off x="6185158" y="975348"/>
            <a:ext cx="5803323" cy="3890357"/>
          </a:xfrm>
          <a:prstGeom prst="rect">
            <a:avLst/>
          </a:prstGeom>
        </p:spPr>
      </p:pic>
      <p:pic>
        <p:nvPicPr>
          <p:cNvPr id="7" name="Picture 6">
            <a:extLst>
              <a:ext uri="{FF2B5EF4-FFF2-40B4-BE49-F238E27FC236}">
                <a16:creationId xmlns:a16="http://schemas.microsoft.com/office/drawing/2014/main" id="{6ED7BAEB-9F7B-B04A-BE36-26818D7057F3}"/>
              </a:ext>
            </a:extLst>
          </p:cNvPr>
          <p:cNvPicPr>
            <a:picLocks noChangeAspect="1"/>
          </p:cNvPicPr>
          <p:nvPr/>
        </p:nvPicPr>
        <p:blipFill>
          <a:blip r:embed="rId4"/>
          <a:stretch>
            <a:fillRect/>
          </a:stretch>
        </p:blipFill>
        <p:spPr>
          <a:xfrm>
            <a:off x="10437668" y="5153204"/>
            <a:ext cx="1485900" cy="1231900"/>
          </a:xfrm>
          <a:prstGeom prst="rect">
            <a:avLst/>
          </a:prstGeom>
        </p:spPr>
      </p:pic>
    </p:spTree>
    <p:extLst>
      <p:ext uri="{BB962C8B-B14F-4D97-AF65-F5344CB8AC3E}">
        <p14:creationId xmlns:p14="http://schemas.microsoft.com/office/powerpoint/2010/main" val="299333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02FD-62F8-2E4F-8902-11CAE1A3C97B}"/>
              </a:ext>
            </a:extLst>
          </p:cNvPr>
          <p:cNvSpPr>
            <a:spLocks noGrp="1"/>
          </p:cNvSpPr>
          <p:nvPr>
            <p:ph type="title"/>
          </p:nvPr>
        </p:nvSpPr>
        <p:spPr/>
        <p:txBody>
          <a:bodyPr>
            <a:noAutofit/>
          </a:bodyPr>
          <a:lstStyle/>
          <a:p>
            <a:r>
              <a:rPr lang="en-US" sz="9600" b="1"/>
              <a:t>Step 2</a:t>
            </a:r>
          </a:p>
        </p:txBody>
      </p:sp>
      <p:sp>
        <p:nvSpPr>
          <p:cNvPr id="3" name="Content Placeholder 2">
            <a:extLst>
              <a:ext uri="{FF2B5EF4-FFF2-40B4-BE49-F238E27FC236}">
                <a16:creationId xmlns:a16="http://schemas.microsoft.com/office/drawing/2014/main" id="{75E3ED42-905B-0D49-85CA-C4EF01EEC15A}"/>
              </a:ext>
            </a:extLst>
          </p:cNvPr>
          <p:cNvSpPr>
            <a:spLocks noGrp="1"/>
          </p:cNvSpPr>
          <p:nvPr>
            <p:ph idx="1"/>
          </p:nvPr>
        </p:nvSpPr>
        <p:spPr/>
        <p:txBody>
          <a:bodyPr>
            <a:normAutofit fontScale="25000" lnSpcReduction="20000"/>
          </a:bodyPr>
          <a:lstStyle/>
          <a:p>
            <a:pPr marL="0" indent="0">
              <a:buNone/>
            </a:pPr>
            <a:endParaRPr lang="en-GB" b="0" i="0" u="none" strike="noStrike">
              <a:solidFill>
                <a:srgbClr val="000000"/>
              </a:solidFill>
              <a:effectLst/>
              <a:latin typeface="Helvetica" pitchFamily="2" charset="0"/>
            </a:endParaRPr>
          </a:p>
          <a:p>
            <a:pPr marL="0" indent="0">
              <a:buNone/>
            </a:pPr>
            <a:br>
              <a:rPr lang="en-GB" b="0" i="0" u="none" strike="noStrike">
                <a:solidFill>
                  <a:srgbClr val="000000"/>
                </a:solidFill>
                <a:effectLst/>
                <a:latin typeface="Helvetica" pitchFamily="2" charset="0"/>
              </a:rPr>
            </a:br>
            <a:endParaRPr lang="en-GB" b="0" i="0" u="none" strike="noStrike">
              <a:solidFill>
                <a:srgbClr val="000000"/>
              </a:solidFill>
              <a:effectLst/>
              <a:latin typeface="Helvetica" pitchFamily="2" charset="0"/>
            </a:endParaRPr>
          </a:p>
          <a:p>
            <a:pPr marL="0" indent="0">
              <a:buNone/>
            </a:pPr>
            <a:r>
              <a:rPr lang="en-GB" sz="18500" b="0" i="1" u="none" strike="noStrike">
                <a:solidFill>
                  <a:srgbClr val="000000"/>
                </a:solidFill>
                <a:effectLst/>
              </a:rPr>
              <a:t>Research and choose an artist or artistic style that you think best </a:t>
            </a:r>
            <a:r>
              <a:rPr lang="en-GB" sz="18500" b="1" i="1" u="none" strike="noStrike">
                <a:solidFill>
                  <a:srgbClr val="000000"/>
                </a:solidFill>
                <a:effectLst/>
              </a:rPr>
              <a:t>matches</a:t>
            </a:r>
            <a:r>
              <a:rPr lang="en-GB" sz="18500" b="0" i="1" u="none" strike="noStrike">
                <a:solidFill>
                  <a:srgbClr val="000000"/>
                </a:solidFill>
                <a:effectLst/>
              </a:rPr>
              <a:t> the moment you have chosen and would be a </a:t>
            </a:r>
            <a:r>
              <a:rPr lang="en-GB" sz="18500" b="1" i="1" u="none" strike="noStrike">
                <a:solidFill>
                  <a:srgbClr val="000000"/>
                </a:solidFill>
                <a:effectLst/>
              </a:rPr>
              <a:t>creative</a:t>
            </a:r>
            <a:r>
              <a:rPr lang="en-GB" sz="18500" b="0" i="1" u="none" strike="noStrike">
                <a:solidFill>
                  <a:srgbClr val="000000"/>
                </a:solidFill>
                <a:effectLst/>
              </a:rPr>
              <a:t> way to represent it as a piece of art…</a:t>
            </a:r>
            <a:endParaRPr lang="en-GB" sz="9600" b="0" i="0" u="none" strike="noStrike">
              <a:solidFill>
                <a:srgbClr val="000000"/>
              </a:solidFill>
              <a:effectLst/>
              <a:latin typeface="Helvetica" pitchFamily="2" charset="0"/>
            </a:endParaRPr>
          </a:p>
          <a:p>
            <a:pPr marL="0" indent="0">
              <a:buNone/>
            </a:pPr>
            <a:br>
              <a:rPr lang="en-GB" sz="9600"/>
            </a:br>
            <a:br>
              <a:rPr lang="en-GB" sz="18500" i="1"/>
            </a:br>
            <a:endParaRPr lang="en-US" sz="18500" i="1"/>
          </a:p>
        </p:txBody>
      </p:sp>
      <p:pic>
        <p:nvPicPr>
          <p:cNvPr id="4" name="Picture 3">
            <a:extLst>
              <a:ext uri="{FF2B5EF4-FFF2-40B4-BE49-F238E27FC236}">
                <a16:creationId xmlns:a16="http://schemas.microsoft.com/office/drawing/2014/main" id="{F7B91DA6-37E3-5B49-9507-A0FB5D8AC209}"/>
              </a:ext>
            </a:extLst>
          </p:cNvPr>
          <p:cNvPicPr>
            <a:picLocks noChangeAspect="1"/>
          </p:cNvPicPr>
          <p:nvPr/>
        </p:nvPicPr>
        <p:blipFill>
          <a:blip r:embed="rId2"/>
          <a:stretch>
            <a:fillRect/>
          </a:stretch>
        </p:blipFill>
        <p:spPr>
          <a:xfrm>
            <a:off x="10265143" y="5080000"/>
            <a:ext cx="1485900" cy="1231900"/>
          </a:xfrm>
          <a:prstGeom prst="rect">
            <a:avLst/>
          </a:prstGeom>
        </p:spPr>
      </p:pic>
    </p:spTree>
    <p:extLst>
      <p:ext uri="{BB962C8B-B14F-4D97-AF65-F5344CB8AC3E}">
        <p14:creationId xmlns:p14="http://schemas.microsoft.com/office/powerpoint/2010/main" val="63130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2A3604-BA88-3948-8266-5CE74AE17D56}"/>
              </a:ext>
            </a:extLst>
          </p:cNvPr>
          <p:cNvPicPr>
            <a:picLocks noChangeAspect="1"/>
          </p:cNvPicPr>
          <p:nvPr/>
        </p:nvPicPr>
        <p:blipFill rotWithShape="1">
          <a:blip r:embed="rId2"/>
          <a:srcRect t="174"/>
          <a:stretch/>
        </p:blipFill>
        <p:spPr>
          <a:xfrm>
            <a:off x="6132610" y="1499142"/>
            <a:ext cx="5803323" cy="3890357"/>
          </a:xfrm>
          <a:prstGeom prst="rect">
            <a:avLst/>
          </a:prstGeom>
        </p:spPr>
      </p:pic>
      <p:pic>
        <p:nvPicPr>
          <p:cNvPr id="6" name="Picture 5">
            <a:extLst>
              <a:ext uri="{FF2B5EF4-FFF2-40B4-BE49-F238E27FC236}">
                <a16:creationId xmlns:a16="http://schemas.microsoft.com/office/drawing/2014/main" id="{D26C2A72-916A-A046-9B76-EBC3D6F195CC}"/>
              </a:ext>
            </a:extLst>
          </p:cNvPr>
          <p:cNvPicPr>
            <a:picLocks noChangeAspect="1"/>
          </p:cNvPicPr>
          <p:nvPr/>
        </p:nvPicPr>
        <p:blipFill>
          <a:blip r:embed="rId3"/>
          <a:stretch>
            <a:fillRect/>
          </a:stretch>
        </p:blipFill>
        <p:spPr>
          <a:xfrm>
            <a:off x="10450033" y="5455688"/>
            <a:ext cx="1485900" cy="1231900"/>
          </a:xfrm>
          <a:prstGeom prst="rect">
            <a:avLst/>
          </a:prstGeom>
        </p:spPr>
      </p:pic>
      <p:pic>
        <p:nvPicPr>
          <p:cNvPr id="9" name="Content Placeholder 3">
            <a:extLst>
              <a:ext uri="{FF2B5EF4-FFF2-40B4-BE49-F238E27FC236}">
                <a16:creationId xmlns:a16="http://schemas.microsoft.com/office/drawing/2014/main" id="{D93513E3-5EAA-DB49-B393-13746C6D11FB}"/>
              </a:ext>
            </a:extLst>
          </p:cNvPr>
          <p:cNvPicPr>
            <a:picLocks noGrp="1" noChangeAspect="1"/>
          </p:cNvPicPr>
          <p:nvPr>
            <p:ph idx="1"/>
          </p:nvPr>
        </p:nvPicPr>
        <p:blipFill rotWithShape="1">
          <a:blip r:embed="rId4"/>
          <a:srcRect t="12614" r="-1" b="23868"/>
          <a:stretch/>
        </p:blipFill>
        <p:spPr>
          <a:xfrm>
            <a:off x="107175" y="1499142"/>
            <a:ext cx="5918259" cy="3960792"/>
          </a:xfrm>
          <a:prstGeom prst="rect">
            <a:avLst/>
          </a:prstGeom>
        </p:spPr>
      </p:pic>
      <p:sp>
        <p:nvSpPr>
          <p:cNvPr id="8" name="TextBox 7">
            <a:extLst>
              <a:ext uri="{FF2B5EF4-FFF2-40B4-BE49-F238E27FC236}">
                <a16:creationId xmlns:a16="http://schemas.microsoft.com/office/drawing/2014/main" id="{029DE93C-20A8-BA42-9B75-1710DE69FC90}"/>
              </a:ext>
            </a:extLst>
          </p:cNvPr>
          <p:cNvSpPr txBox="1"/>
          <p:nvPr/>
        </p:nvSpPr>
        <p:spPr>
          <a:xfrm>
            <a:off x="6261100" y="5638800"/>
            <a:ext cx="4241802" cy="369332"/>
          </a:xfrm>
          <a:prstGeom prst="rect">
            <a:avLst/>
          </a:prstGeom>
          <a:noFill/>
        </p:spPr>
        <p:txBody>
          <a:bodyPr wrap="none" rtlCol="0">
            <a:spAutoFit/>
          </a:bodyPr>
          <a:lstStyle/>
          <a:p>
            <a:r>
              <a:rPr lang="en-US" dirty="0"/>
              <a:t>Katsushika Hokusai, </a:t>
            </a:r>
            <a:r>
              <a:rPr lang="en-US" i="1" dirty="0"/>
              <a:t>The Great Wav</a:t>
            </a:r>
            <a:r>
              <a:rPr lang="en-US" dirty="0"/>
              <a:t>e (1831)</a:t>
            </a:r>
          </a:p>
        </p:txBody>
      </p:sp>
    </p:spTree>
    <p:extLst>
      <p:ext uri="{BB962C8B-B14F-4D97-AF65-F5344CB8AC3E}">
        <p14:creationId xmlns:p14="http://schemas.microsoft.com/office/powerpoint/2010/main" val="232725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5978-2E51-724E-8F70-BFA0CE4ED0A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FBF4B74-7009-1444-9FD8-1DF345E78939}"/>
              </a:ext>
            </a:extLst>
          </p:cNvPr>
          <p:cNvPicPr>
            <a:picLocks noGrp="1" noChangeAspect="1"/>
          </p:cNvPicPr>
          <p:nvPr>
            <p:ph idx="1"/>
          </p:nvPr>
        </p:nvPicPr>
        <p:blipFill>
          <a:blip r:embed="rId2"/>
          <a:stretch>
            <a:fillRect/>
          </a:stretch>
        </p:blipFill>
        <p:spPr>
          <a:xfrm>
            <a:off x="838200" y="365125"/>
            <a:ext cx="4337050" cy="5324695"/>
          </a:xfrm>
        </p:spPr>
      </p:pic>
      <p:pic>
        <p:nvPicPr>
          <p:cNvPr id="6" name="Picture 5">
            <a:extLst>
              <a:ext uri="{FF2B5EF4-FFF2-40B4-BE49-F238E27FC236}">
                <a16:creationId xmlns:a16="http://schemas.microsoft.com/office/drawing/2014/main" id="{6D4667F2-4FF7-2345-9C78-36DAAC434465}"/>
              </a:ext>
            </a:extLst>
          </p:cNvPr>
          <p:cNvPicPr>
            <a:picLocks noChangeAspect="1"/>
          </p:cNvPicPr>
          <p:nvPr/>
        </p:nvPicPr>
        <p:blipFill>
          <a:blip r:embed="rId3"/>
          <a:stretch>
            <a:fillRect/>
          </a:stretch>
        </p:blipFill>
        <p:spPr>
          <a:xfrm>
            <a:off x="10829925" y="5813504"/>
            <a:ext cx="1106008" cy="916947"/>
          </a:xfrm>
          <a:prstGeom prst="rect">
            <a:avLst/>
          </a:prstGeom>
        </p:spPr>
      </p:pic>
      <p:pic>
        <p:nvPicPr>
          <p:cNvPr id="7" name="Picture 6">
            <a:extLst>
              <a:ext uri="{FF2B5EF4-FFF2-40B4-BE49-F238E27FC236}">
                <a16:creationId xmlns:a16="http://schemas.microsoft.com/office/drawing/2014/main" id="{0AA26C07-2AC6-984D-8F8C-F5BB5313FF7C}"/>
              </a:ext>
            </a:extLst>
          </p:cNvPr>
          <p:cNvPicPr>
            <a:picLocks noChangeAspect="1"/>
          </p:cNvPicPr>
          <p:nvPr/>
        </p:nvPicPr>
        <p:blipFill rotWithShape="1">
          <a:blip r:embed="rId4"/>
          <a:srcRect r="-2" b="8792"/>
          <a:stretch/>
        </p:blipFill>
        <p:spPr>
          <a:xfrm>
            <a:off x="5397887" y="365125"/>
            <a:ext cx="6095613" cy="4086298"/>
          </a:xfrm>
          <a:prstGeom prst="rect">
            <a:avLst/>
          </a:prstGeom>
        </p:spPr>
      </p:pic>
      <p:sp>
        <p:nvSpPr>
          <p:cNvPr id="4" name="TextBox 3">
            <a:extLst>
              <a:ext uri="{FF2B5EF4-FFF2-40B4-BE49-F238E27FC236}">
                <a16:creationId xmlns:a16="http://schemas.microsoft.com/office/drawing/2014/main" id="{DED1B1BD-C4B3-9F45-825C-1F5CF1A90C8F}"/>
              </a:ext>
            </a:extLst>
          </p:cNvPr>
          <p:cNvSpPr txBox="1"/>
          <p:nvPr/>
        </p:nvSpPr>
        <p:spPr>
          <a:xfrm>
            <a:off x="927100" y="5867400"/>
            <a:ext cx="3556000" cy="369332"/>
          </a:xfrm>
          <a:prstGeom prst="rect">
            <a:avLst/>
          </a:prstGeom>
          <a:noFill/>
        </p:spPr>
        <p:txBody>
          <a:bodyPr wrap="square" rtlCol="0">
            <a:spAutoFit/>
          </a:bodyPr>
          <a:lstStyle/>
          <a:p>
            <a:r>
              <a:rPr lang="en-US" dirty="0"/>
              <a:t>Edvard Munch, </a:t>
            </a:r>
            <a:r>
              <a:rPr lang="en-US" i="1" dirty="0"/>
              <a:t>The Scream </a:t>
            </a:r>
            <a:r>
              <a:rPr lang="en-US" dirty="0"/>
              <a:t>(1893)</a:t>
            </a:r>
          </a:p>
        </p:txBody>
      </p:sp>
    </p:spTree>
    <p:extLst>
      <p:ext uri="{BB962C8B-B14F-4D97-AF65-F5344CB8AC3E}">
        <p14:creationId xmlns:p14="http://schemas.microsoft.com/office/powerpoint/2010/main" val="420567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02FD-62F8-2E4F-8902-11CAE1A3C97B}"/>
              </a:ext>
            </a:extLst>
          </p:cNvPr>
          <p:cNvSpPr>
            <a:spLocks noGrp="1"/>
          </p:cNvSpPr>
          <p:nvPr>
            <p:ph type="title"/>
          </p:nvPr>
        </p:nvSpPr>
        <p:spPr/>
        <p:txBody>
          <a:bodyPr>
            <a:noAutofit/>
          </a:bodyPr>
          <a:lstStyle/>
          <a:p>
            <a:r>
              <a:rPr lang="en-US" sz="9600" b="1"/>
              <a:t>Step 3</a:t>
            </a:r>
          </a:p>
        </p:txBody>
      </p:sp>
      <p:sp>
        <p:nvSpPr>
          <p:cNvPr id="3" name="Content Placeholder 2">
            <a:extLst>
              <a:ext uri="{FF2B5EF4-FFF2-40B4-BE49-F238E27FC236}">
                <a16:creationId xmlns:a16="http://schemas.microsoft.com/office/drawing/2014/main" id="{75E3ED42-905B-0D49-85CA-C4EF01EEC15A}"/>
              </a:ext>
            </a:extLst>
          </p:cNvPr>
          <p:cNvSpPr>
            <a:spLocks noGrp="1"/>
          </p:cNvSpPr>
          <p:nvPr>
            <p:ph idx="1"/>
          </p:nvPr>
        </p:nvSpPr>
        <p:spPr/>
        <p:txBody>
          <a:bodyPr>
            <a:normAutofit fontScale="32500" lnSpcReduction="20000"/>
          </a:bodyPr>
          <a:lstStyle/>
          <a:p>
            <a:pPr marL="0" indent="0">
              <a:buNone/>
            </a:pPr>
            <a:endParaRPr lang="en-GB" b="0" i="0" u="none" strike="noStrike">
              <a:solidFill>
                <a:srgbClr val="000000"/>
              </a:solidFill>
              <a:effectLst/>
              <a:latin typeface="Helvetica" pitchFamily="2" charset="0"/>
            </a:endParaRPr>
          </a:p>
          <a:p>
            <a:pPr marL="0" indent="0">
              <a:buNone/>
            </a:pPr>
            <a:br>
              <a:rPr lang="en-GB" b="0" i="0" u="none" strike="noStrike">
                <a:solidFill>
                  <a:srgbClr val="000000"/>
                </a:solidFill>
                <a:effectLst/>
                <a:latin typeface="Helvetica" pitchFamily="2" charset="0"/>
              </a:rPr>
            </a:br>
            <a:endParaRPr lang="en-GB" b="0" i="0" u="none" strike="noStrike">
              <a:solidFill>
                <a:srgbClr val="000000"/>
              </a:solidFill>
              <a:effectLst/>
              <a:latin typeface="Helvetica" pitchFamily="2" charset="0"/>
            </a:endParaRPr>
          </a:p>
          <a:p>
            <a:pPr marL="0" indent="0">
              <a:buNone/>
            </a:pPr>
            <a:r>
              <a:rPr lang="en-GB" sz="18500" b="0" i="1" u="none" strike="noStrike">
                <a:solidFill>
                  <a:srgbClr val="000000"/>
                </a:solidFill>
                <a:effectLst/>
              </a:rPr>
              <a:t>Create your own artistic interpretation of the moment in your chosen artistic style…</a:t>
            </a:r>
            <a:br>
              <a:rPr lang="en-GB" sz="9600"/>
            </a:br>
            <a:br>
              <a:rPr lang="en-GB" sz="9600"/>
            </a:br>
            <a:br>
              <a:rPr lang="en-GB" sz="18500" i="1"/>
            </a:br>
            <a:endParaRPr lang="en-US" sz="18500" i="1"/>
          </a:p>
        </p:txBody>
      </p:sp>
      <p:pic>
        <p:nvPicPr>
          <p:cNvPr id="4" name="Picture 3">
            <a:extLst>
              <a:ext uri="{FF2B5EF4-FFF2-40B4-BE49-F238E27FC236}">
                <a16:creationId xmlns:a16="http://schemas.microsoft.com/office/drawing/2014/main" id="{41C8B815-FFCC-C040-8E02-117D2F80FB6C}"/>
              </a:ext>
            </a:extLst>
          </p:cNvPr>
          <p:cNvPicPr>
            <a:picLocks noChangeAspect="1"/>
          </p:cNvPicPr>
          <p:nvPr/>
        </p:nvPicPr>
        <p:blipFill>
          <a:blip r:embed="rId2"/>
          <a:stretch>
            <a:fillRect/>
          </a:stretch>
        </p:blipFill>
        <p:spPr>
          <a:xfrm>
            <a:off x="10450033" y="5498552"/>
            <a:ext cx="1485900" cy="1231900"/>
          </a:xfrm>
          <a:prstGeom prst="rect">
            <a:avLst/>
          </a:prstGeom>
        </p:spPr>
      </p:pic>
    </p:spTree>
    <p:extLst>
      <p:ext uri="{BB962C8B-B14F-4D97-AF65-F5344CB8AC3E}">
        <p14:creationId xmlns:p14="http://schemas.microsoft.com/office/powerpoint/2010/main" val="269398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nAinsl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309" y="414528"/>
            <a:ext cx="4995562" cy="4995562"/>
          </a:xfrm>
          <a:prstGeom prst="rect">
            <a:avLst/>
          </a:prstGeom>
        </p:spPr>
      </p:pic>
      <p:pic>
        <p:nvPicPr>
          <p:cNvPr id="14" name="Picture 13" descr="SebastianCo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478" y="414528"/>
            <a:ext cx="4995561" cy="4995561"/>
          </a:xfrm>
          <a:prstGeom prst="rect">
            <a:avLst/>
          </a:prstGeom>
        </p:spPr>
      </p:pic>
      <p:pic>
        <p:nvPicPr>
          <p:cNvPr id="4" name="Picture 3">
            <a:extLst>
              <a:ext uri="{FF2B5EF4-FFF2-40B4-BE49-F238E27FC236}">
                <a16:creationId xmlns:a16="http://schemas.microsoft.com/office/drawing/2014/main" id="{169F5C25-6C81-B342-9F00-7762ECB895F4}"/>
              </a:ext>
            </a:extLst>
          </p:cNvPr>
          <p:cNvPicPr>
            <a:picLocks noChangeAspect="1"/>
          </p:cNvPicPr>
          <p:nvPr/>
        </p:nvPicPr>
        <p:blipFill>
          <a:blip r:embed="rId4"/>
          <a:stretch>
            <a:fillRect/>
          </a:stretch>
        </p:blipFill>
        <p:spPr>
          <a:xfrm>
            <a:off x="10100706" y="5538623"/>
            <a:ext cx="1420333" cy="1177541"/>
          </a:xfrm>
          <a:prstGeom prst="rect">
            <a:avLst/>
          </a:prstGeom>
        </p:spPr>
      </p:pic>
    </p:spTree>
    <p:extLst>
      <p:ext uri="{BB962C8B-B14F-4D97-AF65-F5344CB8AC3E}">
        <p14:creationId xmlns:p14="http://schemas.microsoft.com/office/powerpoint/2010/main" val="262715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7CB5-9F07-5A40-820B-E92800CE0949}"/>
              </a:ext>
            </a:extLst>
          </p:cNvPr>
          <p:cNvSpPr>
            <a:spLocks noGrp="1"/>
          </p:cNvSpPr>
          <p:nvPr>
            <p:ph type="title"/>
          </p:nvPr>
        </p:nvSpPr>
        <p:spPr/>
        <p:txBody>
          <a:bodyPr/>
          <a:lstStyle/>
          <a:p>
            <a:r>
              <a:rPr lang="en-GB" b="1">
                <a:solidFill>
                  <a:srgbClr val="000000"/>
                </a:solidFill>
              </a:rPr>
              <a:t>Thinking creatively</a:t>
            </a:r>
            <a:br>
              <a:rPr lang="en-GB">
                <a:solidFill>
                  <a:srgbClr val="000000"/>
                </a:solidFill>
                <a:latin typeface="Helvetica" pitchFamily="2" charset="0"/>
              </a:rPr>
            </a:br>
            <a:endParaRPr lang="en-US"/>
          </a:p>
        </p:txBody>
      </p:sp>
      <p:sp>
        <p:nvSpPr>
          <p:cNvPr id="3" name="Content Placeholder 2">
            <a:extLst>
              <a:ext uri="{FF2B5EF4-FFF2-40B4-BE49-F238E27FC236}">
                <a16:creationId xmlns:a16="http://schemas.microsoft.com/office/drawing/2014/main" id="{D4129DDA-26CF-324E-B83A-61F691B41F63}"/>
              </a:ext>
            </a:extLst>
          </p:cNvPr>
          <p:cNvSpPr>
            <a:spLocks noGrp="1"/>
          </p:cNvSpPr>
          <p:nvPr>
            <p:ph idx="1"/>
          </p:nvPr>
        </p:nvSpPr>
        <p:spPr>
          <a:xfrm>
            <a:off x="838200" y="1231392"/>
            <a:ext cx="10515600" cy="4945571"/>
          </a:xfrm>
        </p:spPr>
        <p:txBody>
          <a:bodyPr>
            <a:normAutofit/>
          </a:bodyPr>
          <a:lstStyle/>
          <a:p>
            <a:pPr marL="0" indent="0">
              <a:buNone/>
            </a:pPr>
            <a:br>
              <a:rPr lang="en-GB">
                <a:solidFill>
                  <a:srgbClr val="000000"/>
                </a:solidFill>
                <a:latin typeface="Helvetica" pitchFamily="2" charset="0"/>
              </a:rPr>
            </a:br>
            <a:r>
              <a:rPr lang="en-GB">
                <a:solidFill>
                  <a:srgbClr val="000000"/>
                </a:solidFill>
              </a:rPr>
              <a:t>If you prefer…</a:t>
            </a:r>
            <a:br>
              <a:rPr lang="en-GB">
                <a:solidFill>
                  <a:srgbClr val="000000"/>
                </a:solidFill>
              </a:rPr>
            </a:br>
            <a:endParaRPr lang="en-GB">
              <a:solidFill>
                <a:srgbClr val="000000"/>
              </a:solidFill>
            </a:endParaRPr>
          </a:p>
          <a:p>
            <a:pPr marL="0" indent="0">
              <a:buNone/>
            </a:pPr>
            <a:r>
              <a:rPr lang="en-GB">
                <a:solidFill>
                  <a:srgbClr val="000000"/>
                </a:solidFill>
              </a:rPr>
              <a:t>Research more about the history of sport in your local area or other sports that you love. </a:t>
            </a:r>
            <a:br>
              <a:rPr lang="en-GB">
                <a:solidFill>
                  <a:srgbClr val="000000"/>
                </a:solidFill>
              </a:rPr>
            </a:br>
            <a:endParaRPr lang="en-GB">
              <a:solidFill>
                <a:srgbClr val="000000"/>
              </a:solidFill>
            </a:endParaRPr>
          </a:p>
          <a:p>
            <a:r>
              <a:rPr lang="en-GB">
                <a:solidFill>
                  <a:srgbClr val="000000"/>
                </a:solidFill>
              </a:rPr>
              <a:t>Is there a famous stadium or venue, sportsperson or event that you could produce a piece of art to represent? </a:t>
            </a:r>
            <a:br>
              <a:rPr lang="en-GB">
                <a:solidFill>
                  <a:srgbClr val="000000"/>
                </a:solidFill>
              </a:rPr>
            </a:br>
            <a:endParaRPr lang="en-GB">
              <a:solidFill>
                <a:srgbClr val="000000"/>
              </a:solidFill>
            </a:endParaRPr>
          </a:p>
          <a:p>
            <a:r>
              <a:rPr lang="en-GB">
                <a:solidFill>
                  <a:srgbClr val="000000"/>
                </a:solidFill>
              </a:rPr>
              <a:t>Or what about sporting events that have taken place in your school?</a:t>
            </a:r>
          </a:p>
          <a:p>
            <a:endParaRPr lang="en-US"/>
          </a:p>
        </p:txBody>
      </p:sp>
      <p:pic>
        <p:nvPicPr>
          <p:cNvPr id="4" name="Picture 3">
            <a:extLst>
              <a:ext uri="{FF2B5EF4-FFF2-40B4-BE49-F238E27FC236}">
                <a16:creationId xmlns:a16="http://schemas.microsoft.com/office/drawing/2014/main" id="{E02B5549-233E-C242-B9E8-28F1BE1DE7CD}"/>
              </a:ext>
            </a:extLst>
          </p:cNvPr>
          <p:cNvPicPr>
            <a:picLocks noChangeAspect="1"/>
          </p:cNvPicPr>
          <p:nvPr/>
        </p:nvPicPr>
        <p:blipFill>
          <a:blip r:embed="rId2"/>
          <a:stretch>
            <a:fillRect/>
          </a:stretch>
        </p:blipFill>
        <p:spPr>
          <a:xfrm>
            <a:off x="10604494" y="5626608"/>
            <a:ext cx="1331439" cy="1103843"/>
          </a:xfrm>
          <a:prstGeom prst="rect">
            <a:avLst/>
          </a:prstGeom>
        </p:spPr>
      </p:pic>
    </p:spTree>
    <p:extLst>
      <p:ext uri="{BB962C8B-B14F-4D97-AF65-F5344CB8AC3E}">
        <p14:creationId xmlns:p14="http://schemas.microsoft.com/office/powerpoint/2010/main" val="362338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654E-626E-0941-A1A7-7B78DD7D57EB}"/>
              </a:ext>
            </a:extLst>
          </p:cNvPr>
          <p:cNvSpPr>
            <a:spLocks noGrp="1"/>
          </p:cNvSpPr>
          <p:nvPr>
            <p:ph type="title"/>
          </p:nvPr>
        </p:nvSpPr>
        <p:spPr/>
        <p:txBody>
          <a:bodyPr/>
          <a:lstStyle/>
          <a:p>
            <a:r>
              <a:rPr lang="en-GB" b="1">
                <a:solidFill>
                  <a:srgbClr val="000000"/>
                </a:solidFill>
              </a:rPr>
              <a:t>Thinking further</a:t>
            </a:r>
            <a:br>
              <a:rPr lang="en-GB">
                <a:solidFill>
                  <a:srgbClr val="000000"/>
                </a:solidFill>
                <a:latin typeface="Helvetica" pitchFamily="2" charset="0"/>
              </a:rPr>
            </a:br>
            <a:endParaRPr lang="en-US"/>
          </a:p>
        </p:txBody>
      </p:sp>
      <p:sp>
        <p:nvSpPr>
          <p:cNvPr id="3" name="Content Placeholder 2">
            <a:extLst>
              <a:ext uri="{FF2B5EF4-FFF2-40B4-BE49-F238E27FC236}">
                <a16:creationId xmlns:a16="http://schemas.microsoft.com/office/drawing/2014/main" id="{4B3B52E9-B83B-624E-A7BD-5A315D8E1323}"/>
              </a:ext>
            </a:extLst>
          </p:cNvPr>
          <p:cNvSpPr>
            <a:spLocks noGrp="1"/>
          </p:cNvSpPr>
          <p:nvPr>
            <p:ph idx="1"/>
          </p:nvPr>
        </p:nvSpPr>
        <p:spPr/>
        <p:txBody>
          <a:bodyPr>
            <a:normAutofit/>
          </a:bodyPr>
          <a:lstStyle/>
          <a:p>
            <a:pPr marL="0" indent="0">
              <a:buNone/>
            </a:pPr>
            <a:endParaRPr lang="en-GB" dirty="0">
              <a:solidFill>
                <a:srgbClr val="000000"/>
              </a:solidFill>
              <a:latin typeface="Helvetica" pitchFamily="2" charset="0"/>
            </a:endParaRPr>
          </a:p>
          <a:p>
            <a:r>
              <a:rPr lang="en-GB">
                <a:solidFill>
                  <a:srgbClr val="000000"/>
                </a:solidFill>
                <a:latin typeface="Helvetica" pitchFamily="2" charset="0"/>
              </a:rPr>
              <a:t>Find out more about the Olympic Art Competitions that took place between 1912 and 1948. </a:t>
            </a:r>
            <a:r>
              <a:rPr lang="en-GB" dirty="0">
                <a:solidFill>
                  <a:srgbClr val="000000"/>
                </a:solidFill>
                <a:latin typeface="Helvetica" pitchFamily="2" charset="0"/>
              </a:rPr>
              <a:t>Produce a display to explain them.</a:t>
            </a:r>
            <a:br>
              <a:rPr lang="en-GB" dirty="0">
                <a:solidFill>
                  <a:srgbClr val="000000"/>
                </a:solidFill>
                <a:latin typeface="Helvetica" pitchFamily="2" charset="0"/>
              </a:rPr>
            </a:br>
            <a:endParaRPr lang="en-GB" dirty="0">
              <a:solidFill>
                <a:srgbClr val="000000"/>
              </a:solidFill>
              <a:latin typeface="Helvetica" pitchFamily="2" charset="0"/>
            </a:endParaRPr>
          </a:p>
          <a:p>
            <a:r>
              <a:rPr lang="en-GB" dirty="0">
                <a:solidFill>
                  <a:srgbClr val="000000"/>
                </a:solidFill>
                <a:latin typeface="Helvetica" pitchFamily="2" charset="0"/>
              </a:rPr>
              <a:t>If there was an Olympic art competition today, what do think it might include?</a:t>
            </a:r>
            <a:br>
              <a:rPr lang="en-GB" dirty="0"/>
            </a:br>
            <a:endParaRPr lang="en-US" dirty="0"/>
          </a:p>
        </p:txBody>
      </p:sp>
      <p:pic>
        <p:nvPicPr>
          <p:cNvPr id="4" name="Picture 3">
            <a:extLst>
              <a:ext uri="{FF2B5EF4-FFF2-40B4-BE49-F238E27FC236}">
                <a16:creationId xmlns:a16="http://schemas.microsoft.com/office/drawing/2014/main" id="{F5988D55-B55B-264C-A5FD-D2FAC118B628}"/>
              </a:ext>
            </a:extLst>
          </p:cNvPr>
          <p:cNvPicPr>
            <a:picLocks noChangeAspect="1"/>
          </p:cNvPicPr>
          <p:nvPr/>
        </p:nvPicPr>
        <p:blipFill>
          <a:blip r:embed="rId2"/>
          <a:stretch>
            <a:fillRect/>
          </a:stretch>
        </p:blipFill>
        <p:spPr>
          <a:xfrm>
            <a:off x="10100706" y="5538623"/>
            <a:ext cx="1420333" cy="1177541"/>
          </a:xfrm>
          <a:prstGeom prst="rect">
            <a:avLst/>
          </a:prstGeom>
        </p:spPr>
      </p:pic>
    </p:spTree>
    <p:extLst>
      <p:ext uri="{BB962C8B-B14F-4D97-AF65-F5344CB8AC3E}">
        <p14:creationId xmlns:p14="http://schemas.microsoft.com/office/powerpoint/2010/main" val="18568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6C790D-895B-6646-94A9-F5546EEE0EAC}"/>
              </a:ext>
            </a:extLst>
          </p:cNvPr>
          <p:cNvSpPr>
            <a:spLocks noGrp="1"/>
          </p:cNvSpPr>
          <p:nvPr>
            <p:ph idx="4294967295"/>
          </p:nvPr>
        </p:nvSpPr>
        <p:spPr>
          <a:xfrm>
            <a:off x="1143000" y="660399"/>
            <a:ext cx="9575800" cy="5516563"/>
          </a:xfrm>
        </p:spPr>
        <p:txBody>
          <a:bodyPr>
            <a:normAutofit fontScale="25000" lnSpcReduction="20000"/>
          </a:bodyPr>
          <a:lstStyle/>
          <a:p>
            <a:pPr marL="0" indent="0">
              <a:buNone/>
            </a:pPr>
            <a:endParaRPr lang="en-GB" b="0" i="0" u="none" strike="noStrike" dirty="0">
              <a:solidFill>
                <a:srgbClr val="000000"/>
              </a:solidFill>
              <a:effectLst/>
              <a:latin typeface="Helvetica" pitchFamily="2" charset="0"/>
            </a:endParaRPr>
          </a:p>
          <a:p>
            <a:pPr marL="0" indent="0">
              <a:buNone/>
            </a:pPr>
            <a:r>
              <a:rPr lang="en-GB" sz="19200" b="0" i="0" u="none" strike="noStrike" dirty="0">
                <a:solidFill>
                  <a:srgbClr val="000000"/>
                </a:solidFill>
                <a:effectLst/>
                <a:latin typeface="Helvetica" pitchFamily="2" charset="0"/>
              </a:rPr>
              <a:t>‘</a:t>
            </a:r>
            <a:r>
              <a:rPr lang="en-GB" sz="19200" b="0" i="1" u="none" strike="noStrike" dirty="0">
                <a:solidFill>
                  <a:srgbClr val="000000"/>
                </a:solidFill>
                <a:effectLst/>
                <a:latin typeface="Helvetica" pitchFamily="2" charset="0"/>
              </a:rPr>
              <a:t>The time has come to enter a new phase and restore the </a:t>
            </a:r>
            <a:r>
              <a:rPr lang="en-GB" sz="19200" i="1" dirty="0">
                <a:solidFill>
                  <a:srgbClr val="000000"/>
                </a:solidFill>
                <a:latin typeface="Helvetica" pitchFamily="2" charset="0"/>
              </a:rPr>
              <a:t>O</a:t>
            </a:r>
            <a:r>
              <a:rPr lang="en-GB" sz="19200" b="0" i="1" u="none" strike="noStrike" dirty="0">
                <a:solidFill>
                  <a:srgbClr val="000000"/>
                </a:solidFill>
                <a:effectLst/>
                <a:latin typeface="Helvetica" pitchFamily="2" charset="0"/>
              </a:rPr>
              <a:t>lympiads to their original beauty. At the time of Olympia’s splendour… the arts and literature joined with sport to ensure the greatness of the Olympic Games. The same must be true in the future.’</a:t>
            </a:r>
          </a:p>
          <a:p>
            <a:pPr marL="0" indent="0">
              <a:buNone/>
            </a:pPr>
            <a:endParaRPr lang="en-GB" sz="19200" dirty="0">
              <a:solidFill>
                <a:srgbClr val="000000"/>
              </a:solidFill>
              <a:latin typeface="Helvetica" pitchFamily="2" charset="0"/>
            </a:endParaRPr>
          </a:p>
          <a:p>
            <a:pPr marL="0" indent="0">
              <a:buNone/>
            </a:pPr>
            <a:r>
              <a:rPr lang="en-GB" sz="19200" b="0" i="0" u="none" strike="noStrike" dirty="0">
                <a:solidFill>
                  <a:srgbClr val="000000"/>
                </a:solidFill>
                <a:effectLst/>
                <a:latin typeface="Helvetica" pitchFamily="2" charset="0"/>
              </a:rPr>
              <a:t>Pierre De Coubertin, 1904</a:t>
            </a:r>
          </a:p>
          <a:p>
            <a:pPr marL="0" indent="0">
              <a:buNone/>
            </a:pPr>
            <a:endParaRPr lang="en-GB" sz="15000" dirty="0">
              <a:solidFill>
                <a:srgbClr val="000000"/>
              </a:solidFill>
              <a:latin typeface="Helvetica" pitchFamily="2" charset="0"/>
            </a:endParaRPr>
          </a:p>
          <a:p>
            <a:pPr marL="0" indent="0">
              <a:buNone/>
            </a:pPr>
            <a:endParaRPr lang="en-GB" sz="15000" b="0" i="0" u="none" strike="noStrike" dirty="0">
              <a:solidFill>
                <a:srgbClr val="000000"/>
              </a:solidFill>
              <a:effectLst/>
              <a:latin typeface="Helvetica" pitchFamily="2" charset="0"/>
            </a:endParaRPr>
          </a:p>
          <a:p>
            <a:pPr marL="0" indent="0">
              <a:buNone/>
            </a:pPr>
            <a:br>
              <a:rPr lang="en-GB" sz="15000" b="0" i="0" u="none" strike="noStrike" dirty="0">
                <a:solidFill>
                  <a:srgbClr val="000000"/>
                </a:solidFill>
                <a:effectLst/>
                <a:latin typeface="Helvetica" pitchFamily="2" charset="0"/>
              </a:rPr>
            </a:br>
            <a:endParaRPr lang="en-GB" sz="15000" b="0" i="0" u="none" strike="noStrike" dirty="0">
              <a:solidFill>
                <a:srgbClr val="000000"/>
              </a:solidFill>
              <a:effectLst/>
              <a:latin typeface="Helvetica" pitchFamily="2" charset="0"/>
            </a:endParaRPr>
          </a:p>
          <a:p>
            <a:pPr marL="0" indent="0">
              <a:buNone/>
            </a:pPr>
            <a:r>
              <a:rPr lang="en-GB" sz="7700" b="0" i="0" u="none" strike="noStrike" dirty="0">
                <a:solidFill>
                  <a:srgbClr val="000000"/>
                </a:solidFill>
                <a:effectLst/>
                <a:latin typeface="Helvetica" pitchFamily="2" charset="0"/>
              </a:rPr>
              <a:t>Pierre de Coubertin 1904</a:t>
            </a:r>
          </a:p>
          <a:p>
            <a:endParaRPr lang="en-US" dirty="0"/>
          </a:p>
        </p:txBody>
      </p:sp>
      <p:pic>
        <p:nvPicPr>
          <p:cNvPr id="4" name="Picture 3">
            <a:extLst>
              <a:ext uri="{FF2B5EF4-FFF2-40B4-BE49-F238E27FC236}">
                <a16:creationId xmlns:a16="http://schemas.microsoft.com/office/drawing/2014/main" id="{03793602-B834-4E41-B331-EB7265C23BC2}"/>
              </a:ext>
            </a:extLst>
          </p:cNvPr>
          <p:cNvPicPr>
            <a:picLocks noChangeAspect="1"/>
          </p:cNvPicPr>
          <p:nvPr/>
        </p:nvPicPr>
        <p:blipFill>
          <a:blip r:embed="rId2"/>
          <a:stretch>
            <a:fillRect/>
          </a:stretch>
        </p:blipFill>
        <p:spPr>
          <a:xfrm>
            <a:off x="9950818" y="4850572"/>
            <a:ext cx="1485900" cy="1231900"/>
          </a:xfrm>
          <a:prstGeom prst="rect">
            <a:avLst/>
          </a:prstGeom>
        </p:spPr>
      </p:pic>
    </p:spTree>
    <p:extLst>
      <p:ext uri="{BB962C8B-B14F-4D97-AF65-F5344CB8AC3E}">
        <p14:creationId xmlns:p14="http://schemas.microsoft.com/office/powerpoint/2010/main" val="122449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19DCE-6E7C-CB4C-ACE6-1028D268BD35}"/>
              </a:ext>
            </a:extLst>
          </p:cNvPr>
          <p:cNvSpPr>
            <a:spLocks noGrp="1"/>
          </p:cNvSpPr>
          <p:nvPr>
            <p:ph idx="4294967295"/>
          </p:nvPr>
        </p:nvSpPr>
        <p:spPr>
          <a:xfrm>
            <a:off x="711200" y="1825625"/>
            <a:ext cx="9804399" cy="4351338"/>
          </a:xfrm>
        </p:spPr>
        <p:txBody>
          <a:bodyPr>
            <a:normAutofit fontScale="55000" lnSpcReduction="20000"/>
          </a:bodyPr>
          <a:lstStyle/>
          <a:p>
            <a:pPr marL="0" indent="0">
              <a:buNone/>
            </a:pPr>
            <a:endParaRPr lang="en-GB" b="0" i="0" u="none" strike="noStrike" dirty="0">
              <a:solidFill>
                <a:srgbClr val="000000"/>
              </a:solidFill>
              <a:effectLst/>
              <a:latin typeface="Helvetica" pitchFamily="2" charset="0"/>
            </a:endParaRPr>
          </a:p>
          <a:p>
            <a:pPr marL="0" indent="0">
              <a:buNone/>
            </a:pPr>
            <a:endParaRPr lang="en-GB" dirty="0">
              <a:solidFill>
                <a:srgbClr val="000000"/>
              </a:solidFill>
              <a:latin typeface="Helvetica" pitchFamily="2" charset="0"/>
            </a:endParaRPr>
          </a:p>
          <a:p>
            <a:pPr marL="0" indent="0">
              <a:buNone/>
            </a:pPr>
            <a:endParaRPr lang="en-GB" b="0" i="0" u="none" strike="noStrike" dirty="0">
              <a:solidFill>
                <a:srgbClr val="000000"/>
              </a:solidFill>
              <a:effectLst/>
              <a:latin typeface="Helvetica" pitchFamily="2" charset="0"/>
            </a:endParaRPr>
          </a:p>
          <a:p>
            <a:pPr marL="0" indent="0">
              <a:buNone/>
            </a:pPr>
            <a:endParaRPr lang="en-GB" dirty="0">
              <a:solidFill>
                <a:srgbClr val="000000"/>
              </a:solidFill>
              <a:latin typeface="Helvetica" pitchFamily="2" charset="0"/>
            </a:endParaRPr>
          </a:p>
          <a:p>
            <a:pPr marL="0" indent="0">
              <a:buNone/>
            </a:pPr>
            <a:endParaRPr lang="en-GB" b="0" i="0" u="none" strike="noStrike" dirty="0">
              <a:solidFill>
                <a:srgbClr val="000000"/>
              </a:solidFill>
              <a:effectLst/>
              <a:latin typeface="Helvetica" pitchFamily="2" charset="0"/>
            </a:endParaRPr>
          </a:p>
          <a:p>
            <a:pPr marL="0" indent="0">
              <a:buNone/>
            </a:pPr>
            <a:endParaRPr lang="en-GB" b="0" i="0" u="none" strike="noStrike" dirty="0">
              <a:solidFill>
                <a:srgbClr val="000000"/>
              </a:solidFill>
              <a:effectLst/>
              <a:latin typeface="Helvetica" pitchFamily="2" charset="0"/>
            </a:endParaRPr>
          </a:p>
          <a:p>
            <a:pPr marL="0" indent="0">
              <a:buNone/>
            </a:pPr>
            <a:endParaRPr lang="en-GB" sz="4300" b="0" i="0" u="none" strike="noStrike" dirty="0">
              <a:solidFill>
                <a:srgbClr val="000000"/>
              </a:solidFill>
              <a:effectLst/>
              <a:latin typeface="Helvetica" pitchFamily="2" charset="0"/>
            </a:endParaRPr>
          </a:p>
          <a:p>
            <a:pPr marL="0" indent="0">
              <a:buNone/>
            </a:pPr>
            <a:endParaRPr lang="en-GB" sz="4300" b="0" i="0" u="none" strike="noStrike" dirty="0">
              <a:solidFill>
                <a:srgbClr val="000000"/>
              </a:solidFill>
              <a:effectLst/>
              <a:latin typeface="Helvetica" pitchFamily="2" charset="0"/>
            </a:endParaRPr>
          </a:p>
          <a:p>
            <a:pPr marL="0" indent="0">
              <a:buNone/>
            </a:pPr>
            <a:r>
              <a:rPr lang="en-GB" sz="6500" b="0" i="0" u="none" strike="noStrike" dirty="0">
                <a:solidFill>
                  <a:srgbClr val="000000"/>
                </a:solidFill>
                <a:effectLst/>
              </a:rPr>
              <a:t>Baron Pierre de Coubertin, the founder of the modern Olympic Games in 1896 believed that there was a special relationship between sport and art.</a:t>
            </a:r>
            <a:br>
              <a:rPr lang="en-GB" sz="6500" dirty="0"/>
            </a:br>
            <a:endParaRPr lang="en-US" sz="6500" dirty="0"/>
          </a:p>
        </p:txBody>
      </p:sp>
      <p:pic>
        <p:nvPicPr>
          <p:cNvPr id="5" name="Picture 4">
            <a:extLst>
              <a:ext uri="{FF2B5EF4-FFF2-40B4-BE49-F238E27FC236}">
                <a16:creationId xmlns:a16="http://schemas.microsoft.com/office/drawing/2014/main" id="{C3758500-CB95-2D4B-8A64-CD856AE1E2DA}"/>
              </a:ext>
            </a:extLst>
          </p:cNvPr>
          <p:cNvPicPr>
            <a:picLocks noChangeAspect="1"/>
          </p:cNvPicPr>
          <p:nvPr/>
        </p:nvPicPr>
        <p:blipFill>
          <a:blip r:embed="rId2"/>
          <a:stretch>
            <a:fillRect/>
          </a:stretch>
        </p:blipFill>
        <p:spPr>
          <a:xfrm>
            <a:off x="3461956" y="206629"/>
            <a:ext cx="5268087" cy="3961275"/>
          </a:xfrm>
          <a:prstGeom prst="rect">
            <a:avLst/>
          </a:prstGeom>
        </p:spPr>
      </p:pic>
      <p:pic>
        <p:nvPicPr>
          <p:cNvPr id="7" name="Picture 6">
            <a:extLst>
              <a:ext uri="{FF2B5EF4-FFF2-40B4-BE49-F238E27FC236}">
                <a16:creationId xmlns:a16="http://schemas.microsoft.com/office/drawing/2014/main" id="{8FD7F847-2F30-0A48-9DAC-7752E0E6A19A}"/>
              </a:ext>
            </a:extLst>
          </p:cNvPr>
          <p:cNvPicPr>
            <a:picLocks noChangeAspect="1"/>
          </p:cNvPicPr>
          <p:nvPr/>
        </p:nvPicPr>
        <p:blipFill>
          <a:blip r:embed="rId3"/>
          <a:stretch>
            <a:fillRect/>
          </a:stretch>
        </p:blipFill>
        <p:spPr>
          <a:xfrm>
            <a:off x="10265143" y="5080000"/>
            <a:ext cx="1485900" cy="1231900"/>
          </a:xfrm>
          <a:prstGeom prst="rect">
            <a:avLst/>
          </a:prstGeom>
        </p:spPr>
      </p:pic>
    </p:spTree>
    <p:extLst>
      <p:ext uri="{BB962C8B-B14F-4D97-AF65-F5344CB8AC3E}">
        <p14:creationId xmlns:p14="http://schemas.microsoft.com/office/powerpoint/2010/main" val="125783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19DCE-6E7C-CB4C-ACE6-1028D268BD35}"/>
              </a:ext>
            </a:extLst>
          </p:cNvPr>
          <p:cNvSpPr>
            <a:spLocks noGrp="1"/>
          </p:cNvSpPr>
          <p:nvPr>
            <p:ph idx="4294967295"/>
          </p:nvPr>
        </p:nvSpPr>
        <p:spPr>
          <a:xfrm>
            <a:off x="1041400" y="1825625"/>
            <a:ext cx="9474200" cy="4351338"/>
          </a:xfrm>
        </p:spPr>
        <p:txBody>
          <a:bodyPr>
            <a:normAutofit fontScale="25000" lnSpcReduction="20000"/>
          </a:bodyPr>
          <a:lstStyle/>
          <a:p>
            <a:pPr marL="0" indent="0">
              <a:buNone/>
            </a:pPr>
            <a:endParaRPr lang="en-GB" b="0" i="0" u="none" strike="noStrike" dirty="0">
              <a:solidFill>
                <a:srgbClr val="000000"/>
              </a:solidFill>
              <a:effectLst/>
              <a:latin typeface="Helvetica" pitchFamily="2" charset="0"/>
            </a:endParaRPr>
          </a:p>
          <a:p>
            <a:pPr marL="0" indent="0">
              <a:buNone/>
            </a:pPr>
            <a:endParaRPr lang="en-GB" dirty="0">
              <a:solidFill>
                <a:srgbClr val="000000"/>
              </a:solidFill>
              <a:latin typeface="Helvetica" pitchFamily="2" charset="0"/>
            </a:endParaRPr>
          </a:p>
          <a:p>
            <a:pPr marL="0" indent="0">
              <a:buNone/>
            </a:pPr>
            <a:endParaRPr lang="en-GB" b="0" i="0" u="none" strike="noStrike" dirty="0">
              <a:solidFill>
                <a:srgbClr val="000000"/>
              </a:solidFill>
              <a:effectLst/>
              <a:latin typeface="Helvetica" pitchFamily="2" charset="0"/>
            </a:endParaRPr>
          </a:p>
          <a:p>
            <a:pPr marL="0" indent="0">
              <a:buNone/>
            </a:pPr>
            <a:endParaRPr lang="en-GB" dirty="0">
              <a:solidFill>
                <a:srgbClr val="000000"/>
              </a:solidFill>
              <a:latin typeface="Helvetica" pitchFamily="2" charset="0"/>
            </a:endParaRPr>
          </a:p>
          <a:p>
            <a:pPr marL="0" indent="0">
              <a:buNone/>
            </a:pPr>
            <a:endParaRPr lang="en-GB" b="0" i="0" u="none" strike="noStrike" dirty="0">
              <a:solidFill>
                <a:srgbClr val="000000"/>
              </a:solidFill>
              <a:effectLst/>
              <a:latin typeface="Helvetica" pitchFamily="2" charset="0"/>
            </a:endParaRPr>
          </a:p>
          <a:p>
            <a:pPr marL="0" indent="0">
              <a:buNone/>
            </a:pPr>
            <a:endParaRPr lang="en-GB" b="0" i="0" u="none" strike="noStrike" dirty="0">
              <a:solidFill>
                <a:srgbClr val="000000"/>
              </a:solidFill>
              <a:effectLst/>
              <a:latin typeface="Helvetica" pitchFamily="2" charset="0"/>
            </a:endParaRPr>
          </a:p>
          <a:p>
            <a:pPr marL="0" indent="0">
              <a:buNone/>
            </a:pPr>
            <a:endParaRPr lang="en-GB" sz="4400" b="0" i="0" u="none" strike="noStrike" dirty="0">
              <a:solidFill>
                <a:srgbClr val="000000"/>
              </a:solidFill>
              <a:effectLst/>
              <a:latin typeface="Helvetica" pitchFamily="2" charset="0"/>
            </a:endParaRPr>
          </a:p>
          <a:p>
            <a:pPr marL="0" indent="0">
              <a:buNone/>
            </a:pPr>
            <a:endParaRPr lang="en-GB" sz="4400" b="0" i="0" u="none" strike="noStrike" dirty="0">
              <a:solidFill>
                <a:srgbClr val="000000"/>
              </a:solidFill>
              <a:effectLst/>
              <a:latin typeface="Helvetica" pitchFamily="2" charset="0"/>
            </a:endParaRPr>
          </a:p>
          <a:p>
            <a:pPr marL="0" indent="0">
              <a:buNone/>
            </a:pPr>
            <a:endParaRPr lang="en-GB" sz="4400" b="0" i="0" u="none" strike="noStrike" dirty="0">
              <a:solidFill>
                <a:srgbClr val="000000"/>
              </a:solidFill>
              <a:effectLst/>
              <a:latin typeface="Helvetica" pitchFamily="2" charset="0"/>
            </a:endParaRPr>
          </a:p>
          <a:p>
            <a:pPr marL="0" indent="0">
              <a:buNone/>
            </a:pPr>
            <a:endParaRPr lang="en-GB" sz="10100" b="0" i="0" u="none" strike="noStrike" dirty="0">
              <a:solidFill>
                <a:srgbClr val="000000"/>
              </a:solidFill>
              <a:effectLst/>
              <a:latin typeface="Helvetica" pitchFamily="2" charset="0"/>
            </a:endParaRPr>
          </a:p>
          <a:p>
            <a:pPr marL="0" indent="0">
              <a:buNone/>
            </a:pPr>
            <a:endParaRPr lang="en-GB" sz="10100" b="0" i="0" u="none" strike="noStrike" dirty="0">
              <a:solidFill>
                <a:srgbClr val="000000"/>
              </a:solidFill>
              <a:effectLst/>
              <a:latin typeface="Helvetica" pitchFamily="2" charset="0"/>
            </a:endParaRPr>
          </a:p>
          <a:p>
            <a:pPr marL="0" indent="0">
              <a:buNone/>
            </a:pPr>
            <a:r>
              <a:rPr lang="en-GB" sz="14400" b="0" i="0" u="none" strike="noStrike" dirty="0">
                <a:solidFill>
                  <a:srgbClr val="000000"/>
                </a:solidFill>
                <a:effectLst/>
              </a:rPr>
              <a:t>His vision of combining ‘muscles and mind’ meant that between 1912 and 1948 all the Games also included Olympic competitions in art, sculpture, architecture, literature and music</a:t>
            </a:r>
            <a:r>
              <a:rPr lang="en-GB" sz="10100" b="0" i="0" u="none" strike="noStrike" dirty="0">
                <a:solidFill>
                  <a:srgbClr val="000000"/>
                </a:solidFill>
                <a:effectLst/>
              </a:rPr>
              <a:t>.</a:t>
            </a:r>
          </a:p>
          <a:p>
            <a:pPr marL="0" indent="0">
              <a:buNone/>
            </a:pPr>
            <a:br>
              <a:rPr lang="en-GB" sz="4400" dirty="0"/>
            </a:br>
            <a:endParaRPr lang="en-GB" sz="4300" b="0" i="0" u="none" strike="noStrike" dirty="0">
              <a:solidFill>
                <a:srgbClr val="000000"/>
              </a:solidFill>
              <a:effectLst/>
              <a:latin typeface="Helvetica" pitchFamily="2" charset="0"/>
            </a:endParaRPr>
          </a:p>
        </p:txBody>
      </p:sp>
      <p:pic>
        <p:nvPicPr>
          <p:cNvPr id="5" name="Picture 4">
            <a:extLst>
              <a:ext uri="{FF2B5EF4-FFF2-40B4-BE49-F238E27FC236}">
                <a16:creationId xmlns:a16="http://schemas.microsoft.com/office/drawing/2014/main" id="{C3758500-CB95-2D4B-8A64-CD856AE1E2DA}"/>
              </a:ext>
            </a:extLst>
          </p:cNvPr>
          <p:cNvPicPr>
            <a:picLocks noChangeAspect="1"/>
          </p:cNvPicPr>
          <p:nvPr/>
        </p:nvPicPr>
        <p:blipFill>
          <a:blip r:embed="rId3"/>
          <a:stretch>
            <a:fillRect/>
          </a:stretch>
        </p:blipFill>
        <p:spPr>
          <a:xfrm>
            <a:off x="3560064" y="365125"/>
            <a:ext cx="5268087" cy="3961275"/>
          </a:xfrm>
          <a:prstGeom prst="rect">
            <a:avLst/>
          </a:prstGeom>
        </p:spPr>
      </p:pic>
      <p:pic>
        <p:nvPicPr>
          <p:cNvPr id="6" name="Picture 5">
            <a:extLst>
              <a:ext uri="{FF2B5EF4-FFF2-40B4-BE49-F238E27FC236}">
                <a16:creationId xmlns:a16="http://schemas.microsoft.com/office/drawing/2014/main" id="{D5C62479-B29C-4F48-AC78-9532EB23D508}"/>
              </a:ext>
            </a:extLst>
          </p:cNvPr>
          <p:cNvPicPr>
            <a:picLocks noChangeAspect="1"/>
          </p:cNvPicPr>
          <p:nvPr/>
        </p:nvPicPr>
        <p:blipFill>
          <a:blip r:embed="rId4"/>
          <a:stretch>
            <a:fillRect/>
          </a:stretch>
        </p:blipFill>
        <p:spPr>
          <a:xfrm>
            <a:off x="10610850" y="5446712"/>
            <a:ext cx="1485900" cy="1231900"/>
          </a:xfrm>
          <a:prstGeom prst="rect">
            <a:avLst/>
          </a:prstGeom>
        </p:spPr>
      </p:pic>
    </p:spTree>
    <p:extLst>
      <p:ext uri="{BB962C8B-B14F-4D97-AF65-F5344CB8AC3E}">
        <p14:creationId xmlns:p14="http://schemas.microsoft.com/office/powerpoint/2010/main" val="129557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B41C-FE40-3B42-BE65-3B1A88B327FE}"/>
              </a:ext>
            </a:extLst>
          </p:cNvPr>
          <p:cNvSpPr>
            <a:spLocks noGrp="1"/>
          </p:cNvSpPr>
          <p:nvPr>
            <p:ph type="title"/>
          </p:nvPr>
        </p:nvSpPr>
        <p:spPr/>
        <p:txBody>
          <a:bodyPr/>
          <a:lstStyle/>
          <a:p>
            <a:endParaRPr lang="en-US"/>
          </a:p>
        </p:txBody>
      </p:sp>
      <p:pic>
        <p:nvPicPr>
          <p:cNvPr id="5" name="Content Placeholder 4" descr="A picture containing text, indoor, floor, ceiling&#10;&#10;Description automatically generated">
            <a:extLst>
              <a:ext uri="{FF2B5EF4-FFF2-40B4-BE49-F238E27FC236}">
                <a16:creationId xmlns:a16="http://schemas.microsoft.com/office/drawing/2014/main" id="{F2C49599-7AFF-D640-88A9-2A0FA081B563}"/>
              </a:ext>
            </a:extLst>
          </p:cNvPr>
          <p:cNvPicPr>
            <a:picLocks noGrp="1" noChangeAspect="1"/>
          </p:cNvPicPr>
          <p:nvPr>
            <p:ph idx="1"/>
          </p:nvPr>
        </p:nvPicPr>
        <p:blipFill>
          <a:blip r:embed="rId2"/>
          <a:stretch>
            <a:fillRect/>
          </a:stretch>
        </p:blipFill>
        <p:spPr>
          <a:xfrm>
            <a:off x="678853" y="365125"/>
            <a:ext cx="7279286" cy="4596349"/>
          </a:xfrm>
        </p:spPr>
      </p:pic>
      <p:pic>
        <p:nvPicPr>
          <p:cNvPr id="7" name="Picture 6" descr="Text, letter&#10;&#10;Description automatically generated">
            <a:extLst>
              <a:ext uri="{FF2B5EF4-FFF2-40B4-BE49-F238E27FC236}">
                <a16:creationId xmlns:a16="http://schemas.microsoft.com/office/drawing/2014/main" id="{F34B436E-E3FD-6D4F-815E-4A7E0B6603B4}"/>
              </a:ext>
            </a:extLst>
          </p:cNvPr>
          <p:cNvPicPr>
            <a:picLocks noChangeAspect="1"/>
          </p:cNvPicPr>
          <p:nvPr/>
        </p:nvPicPr>
        <p:blipFill>
          <a:blip r:embed="rId3"/>
          <a:stretch>
            <a:fillRect/>
          </a:stretch>
        </p:blipFill>
        <p:spPr>
          <a:xfrm>
            <a:off x="8228015" y="365125"/>
            <a:ext cx="3125785" cy="4590117"/>
          </a:xfrm>
          <a:prstGeom prst="rect">
            <a:avLst/>
          </a:prstGeom>
        </p:spPr>
      </p:pic>
      <p:pic>
        <p:nvPicPr>
          <p:cNvPr id="6" name="Picture 5">
            <a:extLst>
              <a:ext uri="{FF2B5EF4-FFF2-40B4-BE49-F238E27FC236}">
                <a16:creationId xmlns:a16="http://schemas.microsoft.com/office/drawing/2014/main" id="{5E2AD686-D708-314D-9150-8D346EA698DB}"/>
              </a:ext>
            </a:extLst>
          </p:cNvPr>
          <p:cNvPicPr>
            <a:picLocks noChangeAspect="1"/>
          </p:cNvPicPr>
          <p:nvPr/>
        </p:nvPicPr>
        <p:blipFill>
          <a:blip r:embed="rId4"/>
          <a:stretch>
            <a:fillRect/>
          </a:stretch>
        </p:blipFill>
        <p:spPr>
          <a:xfrm>
            <a:off x="9867900" y="5260975"/>
            <a:ext cx="1485900" cy="1231900"/>
          </a:xfrm>
          <a:prstGeom prst="rect">
            <a:avLst/>
          </a:prstGeom>
        </p:spPr>
      </p:pic>
      <p:sp>
        <p:nvSpPr>
          <p:cNvPr id="3" name="TextBox 2">
            <a:extLst>
              <a:ext uri="{FF2B5EF4-FFF2-40B4-BE49-F238E27FC236}">
                <a16:creationId xmlns:a16="http://schemas.microsoft.com/office/drawing/2014/main" id="{B79A156C-69B7-424E-B108-2C2BB75D05A9}"/>
              </a:ext>
            </a:extLst>
          </p:cNvPr>
          <p:cNvSpPr txBox="1"/>
          <p:nvPr/>
        </p:nvSpPr>
        <p:spPr>
          <a:xfrm>
            <a:off x="800100" y="5219700"/>
            <a:ext cx="9056454" cy="646331"/>
          </a:xfrm>
          <a:prstGeom prst="rect">
            <a:avLst/>
          </a:prstGeom>
          <a:noFill/>
        </p:spPr>
        <p:txBody>
          <a:bodyPr wrap="none" rtlCol="0">
            <a:spAutoFit/>
          </a:bodyPr>
          <a:lstStyle/>
          <a:p>
            <a:r>
              <a:rPr lang="en-US" dirty="0"/>
              <a:t>Exhibition of entries and the Competition Catalogue for the 1932 Olympic Games at Los Angles</a:t>
            </a:r>
          </a:p>
          <a:p>
            <a:r>
              <a:rPr lang="en-US" i="1" dirty="0"/>
              <a:t>The Olympic Museum</a:t>
            </a:r>
          </a:p>
        </p:txBody>
      </p:sp>
    </p:spTree>
    <p:extLst>
      <p:ext uri="{BB962C8B-B14F-4D97-AF65-F5344CB8AC3E}">
        <p14:creationId xmlns:p14="http://schemas.microsoft.com/office/powerpoint/2010/main" val="122436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68E8F358-15F5-D247-849E-DC5C661A43C2}"/>
              </a:ext>
            </a:extLst>
          </p:cNvPr>
          <p:cNvPicPr>
            <a:picLocks noGrp="1" noChangeAspect="1"/>
          </p:cNvPicPr>
          <p:nvPr>
            <p:ph idx="4294967295"/>
          </p:nvPr>
        </p:nvPicPr>
        <p:blipFill>
          <a:blip r:embed="rId2"/>
          <a:stretch>
            <a:fillRect/>
          </a:stretch>
        </p:blipFill>
        <p:spPr>
          <a:xfrm>
            <a:off x="1016000" y="278845"/>
            <a:ext cx="3741738" cy="5418137"/>
          </a:xfrm>
        </p:spPr>
      </p:pic>
      <p:pic>
        <p:nvPicPr>
          <p:cNvPr id="7" name="Picture 6" descr="A picture containing text, newspaper, receipt&#10;&#10;Description automatically generated">
            <a:extLst>
              <a:ext uri="{FF2B5EF4-FFF2-40B4-BE49-F238E27FC236}">
                <a16:creationId xmlns:a16="http://schemas.microsoft.com/office/drawing/2014/main" id="{A720663B-A10E-E04D-9B9B-996C7D218F47}"/>
              </a:ext>
            </a:extLst>
          </p:cNvPr>
          <p:cNvPicPr>
            <a:picLocks noChangeAspect="1"/>
          </p:cNvPicPr>
          <p:nvPr/>
        </p:nvPicPr>
        <p:blipFill>
          <a:blip r:embed="rId3"/>
          <a:stretch>
            <a:fillRect/>
          </a:stretch>
        </p:blipFill>
        <p:spPr>
          <a:xfrm>
            <a:off x="6494462" y="278845"/>
            <a:ext cx="3419475" cy="5319183"/>
          </a:xfrm>
          <a:prstGeom prst="rect">
            <a:avLst/>
          </a:prstGeom>
        </p:spPr>
      </p:pic>
      <p:pic>
        <p:nvPicPr>
          <p:cNvPr id="6" name="Picture 5">
            <a:extLst>
              <a:ext uri="{FF2B5EF4-FFF2-40B4-BE49-F238E27FC236}">
                <a16:creationId xmlns:a16="http://schemas.microsoft.com/office/drawing/2014/main" id="{24451AE2-0ECC-EE42-98D6-E8548DD6FD76}"/>
              </a:ext>
            </a:extLst>
          </p:cNvPr>
          <p:cNvPicPr>
            <a:picLocks noChangeAspect="1"/>
          </p:cNvPicPr>
          <p:nvPr/>
        </p:nvPicPr>
        <p:blipFill>
          <a:blip r:embed="rId4"/>
          <a:stretch>
            <a:fillRect/>
          </a:stretch>
        </p:blipFill>
        <p:spPr>
          <a:xfrm>
            <a:off x="10610849" y="5403850"/>
            <a:ext cx="1485900" cy="1231900"/>
          </a:xfrm>
          <a:prstGeom prst="rect">
            <a:avLst/>
          </a:prstGeom>
        </p:spPr>
      </p:pic>
      <p:sp>
        <p:nvSpPr>
          <p:cNvPr id="3" name="TextBox 2">
            <a:extLst>
              <a:ext uri="{FF2B5EF4-FFF2-40B4-BE49-F238E27FC236}">
                <a16:creationId xmlns:a16="http://schemas.microsoft.com/office/drawing/2014/main" id="{38C5BA9E-394B-5042-A501-01927A0C0CB7}"/>
              </a:ext>
            </a:extLst>
          </p:cNvPr>
          <p:cNvSpPr txBox="1"/>
          <p:nvPr/>
        </p:nvSpPr>
        <p:spPr>
          <a:xfrm>
            <a:off x="292100" y="5981700"/>
            <a:ext cx="10642031" cy="369332"/>
          </a:xfrm>
          <a:prstGeom prst="rect">
            <a:avLst/>
          </a:prstGeom>
          <a:noFill/>
        </p:spPr>
        <p:txBody>
          <a:bodyPr wrap="square" rtlCol="0">
            <a:spAutoFit/>
          </a:bodyPr>
          <a:lstStyle/>
          <a:p>
            <a:r>
              <a:rPr lang="en-US" dirty="0"/>
              <a:t>Competition Catalogues for the Olympic Games in London, 1948 and Amsterdam, 1928 </a:t>
            </a:r>
            <a:r>
              <a:rPr lang="en-US" i="1" dirty="0"/>
              <a:t>The Olympic Museum</a:t>
            </a:r>
          </a:p>
        </p:txBody>
      </p:sp>
    </p:spTree>
    <p:extLst>
      <p:ext uri="{BB962C8B-B14F-4D97-AF65-F5344CB8AC3E}">
        <p14:creationId xmlns:p14="http://schemas.microsoft.com/office/powerpoint/2010/main" val="377004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63535E-59AA-9B4E-AB5B-8477C78D23AA}"/>
              </a:ext>
            </a:extLst>
          </p:cNvPr>
          <p:cNvSpPr>
            <a:spLocks noGrp="1"/>
          </p:cNvSpPr>
          <p:nvPr>
            <p:ph idx="4294967295"/>
          </p:nvPr>
        </p:nvSpPr>
        <p:spPr>
          <a:xfrm>
            <a:off x="466724" y="381000"/>
            <a:ext cx="10048875" cy="5795963"/>
          </a:xfrm>
        </p:spPr>
        <p:txBody>
          <a:bodyPr/>
          <a:lstStyle/>
          <a:p>
            <a:pPr marL="0" indent="0">
              <a:buNone/>
            </a:pPr>
            <a:r>
              <a:rPr lang="en-GB" sz="3200" b="0" i="0" u="none" strike="noStrike" dirty="0">
                <a:solidFill>
                  <a:srgbClr val="000000"/>
                </a:solidFill>
                <a:effectLst/>
              </a:rPr>
              <a:t>Competitors’ entries had to be related to images of sport and gold, sliver and bronze medals were awarded by judges…</a:t>
            </a:r>
          </a:p>
          <a:p>
            <a:pPr marL="0" indent="0">
              <a:buNone/>
            </a:pPr>
            <a:br>
              <a:rPr lang="en-GB" dirty="0"/>
            </a:br>
            <a:endParaRPr lang="en-US" dirty="0"/>
          </a:p>
        </p:txBody>
      </p:sp>
      <p:pic>
        <p:nvPicPr>
          <p:cNvPr id="5" name="Picture 4">
            <a:extLst>
              <a:ext uri="{FF2B5EF4-FFF2-40B4-BE49-F238E27FC236}">
                <a16:creationId xmlns:a16="http://schemas.microsoft.com/office/drawing/2014/main" id="{5CED9B11-462B-CD48-94E8-E758E9470359}"/>
              </a:ext>
            </a:extLst>
          </p:cNvPr>
          <p:cNvPicPr>
            <a:picLocks noChangeAspect="1"/>
          </p:cNvPicPr>
          <p:nvPr/>
        </p:nvPicPr>
        <p:blipFill>
          <a:blip r:embed="rId2"/>
          <a:stretch>
            <a:fillRect/>
          </a:stretch>
        </p:blipFill>
        <p:spPr>
          <a:xfrm>
            <a:off x="466725" y="1768604"/>
            <a:ext cx="3533775" cy="3861911"/>
          </a:xfrm>
          <a:prstGeom prst="rect">
            <a:avLst/>
          </a:prstGeom>
        </p:spPr>
      </p:pic>
      <p:pic>
        <p:nvPicPr>
          <p:cNvPr id="9" name="Picture 8">
            <a:extLst>
              <a:ext uri="{FF2B5EF4-FFF2-40B4-BE49-F238E27FC236}">
                <a16:creationId xmlns:a16="http://schemas.microsoft.com/office/drawing/2014/main" id="{8D9DFE7A-A0C0-8E47-9F0B-FC2852DB48BF}"/>
              </a:ext>
            </a:extLst>
          </p:cNvPr>
          <p:cNvPicPr>
            <a:picLocks noChangeAspect="1"/>
          </p:cNvPicPr>
          <p:nvPr/>
        </p:nvPicPr>
        <p:blipFill>
          <a:blip r:embed="rId3"/>
          <a:stretch>
            <a:fillRect/>
          </a:stretch>
        </p:blipFill>
        <p:spPr>
          <a:xfrm>
            <a:off x="4217236" y="1768604"/>
            <a:ext cx="4760893" cy="3980419"/>
          </a:xfrm>
          <a:prstGeom prst="rect">
            <a:avLst/>
          </a:prstGeom>
        </p:spPr>
      </p:pic>
      <p:pic>
        <p:nvPicPr>
          <p:cNvPr id="4" name="Picture 3">
            <a:extLst>
              <a:ext uri="{FF2B5EF4-FFF2-40B4-BE49-F238E27FC236}">
                <a16:creationId xmlns:a16="http://schemas.microsoft.com/office/drawing/2014/main" id="{2C522F52-6597-524A-9507-384D3C3403EA}"/>
              </a:ext>
            </a:extLst>
          </p:cNvPr>
          <p:cNvPicPr>
            <a:picLocks noChangeAspect="1"/>
          </p:cNvPicPr>
          <p:nvPr/>
        </p:nvPicPr>
        <p:blipFill>
          <a:blip r:embed="rId4"/>
          <a:stretch>
            <a:fillRect/>
          </a:stretch>
        </p:blipFill>
        <p:spPr>
          <a:xfrm>
            <a:off x="9194865" y="1806482"/>
            <a:ext cx="2345867" cy="3955241"/>
          </a:xfrm>
          <a:prstGeom prst="rect">
            <a:avLst/>
          </a:prstGeom>
        </p:spPr>
      </p:pic>
      <p:sp>
        <p:nvSpPr>
          <p:cNvPr id="6" name="TextBox 5">
            <a:extLst>
              <a:ext uri="{FF2B5EF4-FFF2-40B4-BE49-F238E27FC236}">
                <a16:creationId xmlns:a16="http://schemas.microsoft.com/office/drawing/2014/main" id="{2407BFD1-D181-634A-8B09-0711C2034973}"/>
              </a:ext>
            </a:extLst>
          </p:cNvPr>
          <p:cNvSpPr txBox="1"/>
          <p:nvPr/>
        </p:nvSpPr>
        <p:spPr>
          <a:xfrm>
            <a:off x="466723" y="5943600"/>
            <a:ext cx="3889613" cy="646331"/>
          </a:xfrm>
          <a:prstGeom prst="rect">
            <a:avLst/>
          </a:prstGeom>
          <a:noFill/>
        </p:spPr>
        <p:txBody>
          <a:bodyPr wrap="square" rtlCol="0">
            <a:spAutoFit/>
          </a:bodyPr>
          <a:lstStyle/>
          <a:p>
            <a:r>
              <a:rPr lang="en-US" dirty="0"/>
              <a:t>Rudolf Herman Eisenmenger (Austria)</a:t>
            </a:r>
          </a:p>
          <a:p>
            <a:r>
              <a:rPr lang="en-US" dirty="0"/>
              <a:t>1936 Silver ‘Runners at the </a:t>
            </a:r>
            <a:r>
              <a:rPr lang="en-US"/>
              <a:t>Finish Line’</a:t>
            </a:r>
            <a:endParaRPr lang="en-US" dirty="0"/>
          </a:p>
        </p:txBody>
      </p:sp>
      <p:sp>
        <p:nvSpPr>
          <p:cNvPr id="8" name="TextBox 7">
            <a:extLst>
              <a:ext uri="{FF2B5EF4-FFF2-40B4-BE49-F238E27FC236}">
                <a16:creationId xmlns:a16="http://schemas.microsoft.com/office/drawing/2014/main" id="{FAEC280D-E684-F94D-9F5D-AFC53981C54B}"/>
              </a:ext>
            </a:extLst>
          </p:cNvPr>
          <p:cNvSpPr txBox="1"/>
          <p:nvPr/>
        </p:nvSpPr>
        <p:spPr>
          <a:xfrm>
            <a:off x="4356337" y="5854700"/>
            <a:ext cx="4621792" cy="923330"/>
          </a:xfrm>
          <a:prstGeom prst="rect">
            <a:avLst/>
          </a:prstGeom>
          <a:noFill/>
        </p:spPr>
        <p:txBody>
          <a:bodyPr wrap="square" rtlCol="0">
            <a:spAutoFit/>
          </a:bodyPr>
          <a:lstStyle/>
          <a:p>
            <a:r>
              <a:rPr lang="en-US" dirty="0"/>
              <a:t>Mahonri Young (USA) 1932 Gold ‘The Knockdown’,  </a:t>
            </a:r>
            <a:r>
              <a:rPr lang="en-US" i="1" dirty="0"/>
              <a:t>The Smithsonian American Art Museum</a:t>
            </a:r>
          </a:p>
        </p:txBody>
      </p:sp>
      <p:sp>
        <p:nvSpPr>
          <p:cNvPr id="11" name="TextBox 10">
            <a:extLst>
              <a:ext uri="{FF2B5EF4-FFF2-40B4-BE49-F238E27FC236}">
                <a16:creationId xmlns:a16="http://schemas.microsoft.com/office/drawing/2014/main" id="{8D42F7B8-B89F-F240-AD3E-9F5B8F7E0C56}"/>
              </a:ext>
            </a:extLst>
          </p:cNvPr>
          <p:cNvSpPr txBox="1"/>
          <p:nvPr/>
        </p:nvSpPr>
        <p:spPr>
          <a:xfrm>
            <a:off x="9220200" y="5854700"/>
            <a:ext cx="2742546" cy="923330"/>
          </a:xfrm>
          <a:prstGeom prst="rect">
            <a:avLst/>
          </a:prstGeom>
          <a:noFill/>
        </p:spPr>
        <p:txBody>
          <a:bodyPr wrap="none" rtlCol="0">
            <a:spAutoFit/>
          </a:bodyPr>
          <a:lstStyle/>
          <a:p>
            <a:r>
              <a:rPr lang="en-US" dirty="0"/>
              <a:t>Jean </a:t>
            </a:r>
            <a:r>
              <a:rPr lang="en-US" dirty="0" err="1"/>
              <a:t>Jackoby</a:t>
            </a:r>
            <a:r>
              <a:rPr lang="en-US" dirty="0"/>
              <a:t> (Luxembourg)</a:t>
            </a:r>
          </a:p>
          <a:p>
            <a:r>
              <a:rPr lang="en-US" dirty="0"/>
              <a:t>1928 Gold ‘Rugby’, </a:t>
            </a:r>
            <a:r>
              <a:rPr lang="en-US" i="1" dirty="0"/>
              <a:t>The </a:t>
            </a:r>
          </a:p>
          <a:p>
            <a:r>
              <a:rPr lang="en-US" i="1" dirty="0"/>
              <a:t>Olympic Museum</a:t>
            </a:r>
          </a:p>
        </p:txBody>
      </p:sp>
    </p:spTree>
    <p:extLst>
      <p:ext uri="{BB962C8B-B14F-4D97-AF65-F5344CB8AC3E}">
        <p14:creationId xmlns:p14="http://schemas.microsoft.com/office/powerpoint/2010/main" val="428357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FB42-4172-6642-9011-0CFCDC513F02}"/>
              </a:ext>
            </a:extLst>
          </p:cNvPr>
          <p:cNvSpPr>
            <a:spLocks noGrp="1"/>
          </p:cNvSpPr>
          <p:nvPr>
            <p:ph type="title"/>
          </p:nvPr>
        </p:nvSpPr>
        <p:spPr/>
        <p:txBody>
          <a:bodyPr>
            <a:normAutofit fontScale="90000"/>
          </a:bodyPr>
          <a:lstStyle/>
          <a:p>
            <a:br>
              <a:rPr lang="en-GB" b="0" i="0" u="none" strike="noStrike">
                <a:solidFill>
                  <a:srgbClr val="000000"/>
                </a:solidFill>
                <a:effectLst/>
                <a:latin typeface="Helvetica" pitchFamily="2" charset="0"/>
              </a:rPr>
            </a:br>
            <a:br>
              <a:rPr lang="en-GB" b="0" i="0" u="none" strike="noStrike">
                <a:solidFill>
                  <a:srgbClr val="000000"/>
                </a:solidFill>
                <a:effectLst/>
                <a:latin typeface="Helvetica" pitchFamily="2" charset="0"/>
              </a:rPr>
            </a:br>
            <a:br>
              <a:rPr lang="en-GB" b="0" i="0" u="none" strike="noStrike">
                <a:solidFill>
                  <a:srgbClr val="000000"/>
                </a:solidFill>
                <a:effectLst/>
                <a:latin typeface="Helvetica" pitchFamily="2" charset="0"/>
              </a:rPr>
            </a:br>
            <a:r>
              <a:rPr lang="en-GB" sz="7300" b="1" i="0" u="none" strike="noStrike">
                <a:solidFill>
                  <a:srgbClr val="000000"/>
                </a:solidFill>
                <a:effectLst/>
              </a:rPr>
              <a:t>Over to you! Get creative…</a:t>
            </a:r>
            <a:br>
              <a:rPr lang="en-GB" sz="7300" b="1" i="0" u="none" strike="noStrike">
                <a:solidFill>
                  <a:srgbClr val="000000"/>
                </a:solidFill>
                <a:effectLst/>
              </a:rPr>
            </a:br>
            <a:br>
              <a:rPr lang="en-GB" sz="7300" b="0" i="0" u="none" strike="noStrike">
                <a:solidFill>
                  <a:srgbClr val="000000"/>
                </a:solidFill>
                <a:effectLst/>
                <a:latin typeface="Helvetica" pitchFamily="2" charset="0"/>
              </a:rPr>
            </a:br>
            <a:br>
              <a:rPr lang="en-GB"/>
            </a:br>
            <a:endParaRPr lang="en-US"/>
          </a:p>
        </p:txBody>
      </p:sp>
      <p:sp>
        <p:nvSpPr>
          <p:cNvPr id="3" name="Content Placeholder 2">
            <a:extLst>
              <a:ext uri="{FF2B5EF4-FFF2-40B4-BE49-F238E27FC236}">
                <a16:creationId xmlns:a16="http://schemas.microsoft.com/office/drawing/2014/main" id="{F7224435-5791-F542-944B-1FB71AE6C504}"/>
              </a:ext>
            </a:extLst>
          </p:cNvPr>
          <p:cNvSpPr>
            <a:spLocks noGrp="1"/>
          </p:cNvSpPr>
          <p:nvPr>
            <p:ph idx="1"/>
          </p:nvPr>
        </p:nvSpPr>
        <p:spPr/>
        <p:txBody>
          <a:bodyPr>
            <a:normAutofit fontScale="70000" lnSpcReduction="20000"/>
          </a:bodyPr>
          <a:lstStyle/>
          <a:p>
            <a:pPr marL="0" indent="0">
              <a:buNone/>
            </a:pPr>
            <a:r>
              <a:rPr lang="en-GB" sz="5800" b="0" i="0" u="none" strike="noStrike">
                <a:solidFill>
                  <a:srgbClr val="000000"/>
                </a:solidFill>
                <a:effectLst/>
              </a:rPr>
              <a:t>Over to you to share your vision and creative ideas to show the connection between sport and art…</a:t>
            </a:r>
          </a:p>
          <a:p>
            <a:pPr marL="0" indent="0">
              <a:buNone/>
            </a:pPr>
            <a:br>
              <a:rPr lang="en-GB" sz="5800" b="0" i="0" u="none" strike="noStrike">
                <a:solidFill>
                  <a:srgbClr val="000000"/>
                </a:solidFill>
                <a:effectLst/>
              </a:rPr>
            </a:br>
            <a:endParaRPr lang="en-GB" sz="5800" b="0" i="0" u="none" strike="noStrike">
              <a:solidFill>
                <a:srgbClr val="000000"/>
              </a:solidFill>
              <a:effectLst/>
            </a:endParaRPr>
          </a:p>
          <a:p>
            <a:pPr marL="0" indent="0">
              <a:buNone/>
            </a:pPr>
            <a:r>
              <a:rPr lang="en-GB" sz="5800" b="1" i="1" u="none" strike="noStrike">
                <a:solidFill>
                  <a:srgbClr val="000000"/>
                </a:solidFill>
                <a:effectLst/>
              </a:rPr>
              <a:t>And create your own sporting heritage gallery! </a:t>
            </a:r>
            <a:br>
              <a:rPr lang="en-GB" sz="5800" b="1" i="1" u="none" strike="noStrike">
                <a:solidFill>
                  <a:srgbClr val="000000"/>
                </a:solidFill>
                <a:effectLst/>
              </a:rPr>
            </a:br>
            <a:endParaRPr lang="en-GB" sz="5800" b="1" i="1" u="none" strike="noStrike">
              <a:solidFill>
                <a:srgbClr val="000000"/>
              </a:solidFill>
              <a:effectLst/>
            </a:endParaRPr>
          </a:p>
          <a:p>
            <a:pPr marL="0" indent="0">
              <a:buNone/>
            </a:pPr>
            <a:br>
              <a:rPr lang="en-GB"/>
            </a:br>
            <a:endParaRPr lang="en-US"/>
          </a:p>
        </p:txBody>
      </p:sp>
      <p:pic>
        <p:nvPicPr>
          <p:cNvPr id="4" name="Picture 3">
            <a:extLst>
              <a:ext uri="{FF2B5EF4-FFF2-40B4-BE49-F238E27FC236}">
                <a16:creationId xmlns:a16="http://schemas.microsoft.com/office/drawing/2014/main" id="{9B164EB4-ECC1-5043-BE33-19914DE17CA9}"/>
              </a:ext>
            </a:extLst>
          </p:cNvPr>
          <p:cNvPicPr>
            <a:picLocks noChangeAspect="1"/>
          </p:cNvPicPr>
          <p:nvPr/>
        </p:nvPicPr>
        <p:blipFill>
          <a:blip r:embed="rId2"/>
          <a:stretch>
            <a:fillRect/>
          </a:stretch>
        </p:blipFill>
        <p:spPr>
          <a:xfrm>
            <a:off x="10265143" y="5080000"/>
            <a:ext cx="1485900" cy="1231900"/>
          </a:xfrm>
          <a:prstGeom prst="rect">
            <a:avLst/>
          </a:prstGeom>
        </p:spPr>
      </p:pic>
    </p:spTree>
    <p:extLst>
      <p:ext uri="{BB962C8B-B14F-4D97-AF65-F5344CB8AC3E}">
        <p14:creationId xmlns:p14="http://schemas.microsoft.com/office/powerpoint/2010/main" val="207926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02FD-62F8-2E4F-8902-11CAE1A3C97B}"/>
              </a:ext>
            </a:extLst>
          </p:cNvPr>
          <p:cNvSpPr>
            <a:spLocks noGrp="1"/>
          </p:cNvSpPr>
          <p:nvPr>
            <p:ph type="title"/>
          </p:nvPr>
        </p:nvSpPr>
        <p:spPr/>
        <p:txBody>
          <a:bodyPr>
            <a:noAutofit/>
          </a:bodyPr>
          <a:lstStyle/>
          <a:p>
            <a:r>
              <a:rPr lang="en-US" sz="9600" b="1"/>
              <a:t>Step 1</a:t>
            </a:r>
          </a:p>
        </p:txBody>
      </p:sp>
      <p:sp>
        <p:nvSpPr>
          <p:cNvPr id="3" name="Content Placeholder 2">
            <a:extLst>
              <a:ext uri="{FF2B5EF4-FFF2-40B4-BE49-F238E27FC236}">
                <a16:creationId xmlns:a16="http://schemas.microsoft.com/office/drawing/2014/main" id="{75E3ED42-905B-0D49-85CA-C4EF01EEC15A}"/>
              </a:ext>
            </a:extLst>
          </p:cNvPr>
          <p:cNvSpPr>
            <a:spLocks noGrp="1"/>
          </p:cNvSpPr>
          <p:nvPr>
            <p:ph idx="1"/>
          </p:nvPr>
        </p:nvSpPr>
        <p:spPr/>
        <p:txBody>
          <a:bodyPr>
            <a:normAutofit fontScale="32500" lnSpcReduction="20000"/>
          </a:bodyPr>
          <a:lstStyle/>
          <a:p>
            <a:pPr marL="0" indent="0">
              <a:buNone/>
            </a:pPr>
            <a:endParaRPr lang="en-GB" b="0" i="0" u="none" strike="noStrike">
              <a:solidFill>
                <a:srgbClr val="000000"/>
              </a:solidFill>
              <a:effectLst/>
              <a:latin typeface="Helvetica" pitchFamily="2" charset="0"/>
            </a:endParaRPr>
          </a:p>
          <a:p>
            <a:pPr marL="0" indent="0">
              <a:buNone/>
            </a:pPr>
            <a:br>
              <a:rPr lang="en-GB" b="0" i="0" u="none" strike="noStrike">
                <a:solidFill>
                  <a:srgbClr val="000000"/>
                </a:solidFill>
                <a:effectLst/>
                <a:latin typeface="Helvetica" pitchFamily="2" charset="0"/>
              </a:rPr>
            </a:br>
            <a:endParaRPr lang="en-GB" b="0" i="0" u="none" strike="noStrike">
              <a:solidFill>
                <a:srgbClr val="000000"/>
              </a:solidFill>
              <a:effectLst/>
              <a:latin typeface="Helvetica" pitchFamily="2" charset="0"/>
            </a:endParaRPr>
          </a:p>
          <a:p>
            <a:pPr marL="0" indent="0">
              <a:buNone/>
            </a:pPr>
            <a:r>
              <a:rPr lang="en-GB" sz="18500" b="0" i="1" u="none" strike="noStrike">
                <a:solidFill>
                  <a:srgbClr val="000000"/>
                </a:solidFill>
                <a:effectLst/>
              </a:rPr>
              <a:t>Research and choose a famous Olympic, Paralympic or other sporting moment from the past…</a:t>
            </a:r>
            <a:br>
              <a:rPr lang="en-GB" sz="18500" i="1"/>
            </a:br>
            <a:endParaRPr lang="en-US" sz="18500" i="1"/>
          </a:p>
        </p:txBody>
      </p:sp>
      <p:pic>
        <p:nvPicPr>
          <p:cNvPr id="4" name="Picture 3">
            <a:extLst>
              <a:ext uri="{FF2B5EF4-FFF2-40B4-BE49-F238E27FC236}">
                <a16:creationId xmlns:a16="http://schemas.microsoft.com/office/drawing/2014/main" id="{D3653300-FE20-7841-A1EF-54F04989B6A5}"/>
              </a:ext>
            </a:extLst>
          </p:cNvPr>
          <p:cNvPicPr>
            <a:picLocks noChangeAspect="1"/>
          </p:cNvPicPr>
          <p:nvPr/>
        </p:nvPicPr>
        <p:blipFill>
          <a:blip r:embed="rId2"/>
          <a:stretch>
            <a:fillRect/>
          </a:stretch>
        </p:blipFill>
        <p:spPr>
          <a:xfrm>
            <a:off x="10265143" y="5080000"/>
            <a:ext cx="1485900" cy="1231900"/>
          </a:xfrm>
          <a:prstGeom prst="rect">
            <a:avLst/>
          </a:prstGeom>
        </p:spPr>
      </p:pic>
    </p:spTree>
    <p:extLst>
      <p:ext uri="{BB962C8B-B14F-4D97-AF65-F5344CB8AC3E}">
        <p14:creationId xmlns:p14="http://schemas.microsoft.com/office/powerpoint/2010/main" val="166366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478</Words>
  <Application>Microsoft Macintosh PowerPoint</Application>
  <PresentationFormat>Widescreen</PresentationFormat>
  <Paragraphs>72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vt:lpstr>
      <vt:lpstr>Office Theme</vt:lpstr>
      <vt:lpstr>  Art and Sporting Heritage</vt:lpstr>
      <vt:lpstr>PowerPoint Presentation</vt:lpstr>
      <vt:lpstr>PowerPoint Presentation</vt:lpstr>
      <vt:lpstr>PowerPoint Presentation</vt:lpstr>
      <vt:lpstr>PowerPoint Presentation</vt:lpstr>
      <vt:lpstr>PowerPoint Presentation</vt:lpstr>
      <vt:lpstr>PowerPoint Presentation</vt:lpstr>
      <vt:lpstr>   Over to you! Get creative…   </vt:lpstr>
      <vt:lpstr>Step 1</vt:lpstr>
      <vt:lpstr>PowerPoint Presentation</vt:lpstr>
      <vt:lpstr>Step 2</vt:lpstr>
      <vt:lpstr>PowerPoint Presentation</vt:lpstr>
      <vt:lpstr>PowerPoint Presentation</vt:lpstr>
      <vt:lpstr>Step 3</vt:lpstr>
      <vt:lpstr>PowerPoint Presentation</vt:lpstr>
      <vt:lpstr>Thinking creatively </vt:lpstr>
      <vt:lpstr>Thinking further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and Sporting Heritage</dc:title>
  <dc:creator>Derek Peaple</dc:creator>
  <cp:lastModifiedBy>Derek Peaple</cp:lastModifiedBy>
  <cp:revision>2</cp:revision>
  <dcterms:created xsi:type="dcterms:W3CDTF">2022-01-12T05:38:30Z</dcterms:created>
  <dcterms:modified xsi:type="dcterms:W3CDTF">2022-01-26T05:39:09Z</dcterms:modified>
</cp:coreProperties>
</file>