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sldIdLst>
    <p:sldId id="256" r:id="rId2"/>
    <p:sldId id="279" r:id="rId3"/>
    <p:sldId id="281" r:id="rId4"/>
    <p:sldId id="294" r:id="rId5"/>
    <p:sldId id="288" r:id="rId6"/>
    <p:sldId id="282" r:id="rId7"/>
    <p:sldId id="284" r:id="rId8"/>
    <p:sldId id="285" r:id="rId9"/>
    <p:sldId id="283" r:id="rId10"/>
    <p:sldId id="296" r:id="rId11"/>
    <p:sldId id="289" r:id="rId12"/>
    <p:sldId id="29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portingheritage.org.uk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portingheritage.org.uk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18AB8-21F4-473D-8403-45B345AA439D}" type="doc">
      <dgm:prSet loTypeId="urn:microsoft.com/office/officeart/2005/8/layout/default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7DE536-E2CB-4828-B0B3-CCE605FEA6EC}">
      <dgm:prSet custT="1"/>
      <dgm:spPr/>
      <dgm:t>
        <a:bodyPr/>
        <a:lstStyle/>
        <a:p>
          <a:r>
            <a:rPr lang="en-GB" sz="2800">
              <a:hlinkClick xmlns:r="http://schemas.openxmlformats.org/officeDocument/2006/relationships" r:id="rId1"/>
            </a:rPr>
            <a:t>www.sportingheritage.org.uk</a:t>
          </a:r>
          <a:endParaRPr lang="en-US" sz="2800"/>
        </a:p>
      </dgm:t>
    </dgm:pt>
    <dgm:pt modelId="{5374E9EB-9EB5-445C-BBBC-F6E9070A2F73}" type="parTrans" cxnId="{0262D1BF-8D04-4C01-97F8-432F00DED082}">
      <dgm:prSet/>
      <dgm:spPr/>
      <dgm:t>
        <a:bodyPr/>
        <a:lstStyle/>
        <a:p>
          <a:endParaRPr lang="en-US"/>
        </a:p>
      </dgm:t>
    </dgm:pt>
    <dgm:pt modelId="{5FDAAFA2-EE39-40B9-9F2F-D87D8E0AFCA5}" type="sibTrans" cxnId="{0262D1BF-8D04-4C01-97F8-432F00DED082}">
      <dgm:prSet/>
      <dgm:spPr/>
      <dgm:t>
        <a:bodyPr/>
        <a:lstStyle/>
        <a:p>
          <a:endParaRPr lang="en-US"/>
        </a:p>
      </dgm:t>
    </dgm:pt>
    <dgm:pt modelId="{AE48347F-41AD-4237-B335-882491B26C90}">
      <dgm:prSet custT="1"/>
      <dgm:spPr/>
      <dgm:t>
        <a:bodyPr/>
        <a:lstStyle/>
        <a:p>
          <a:r>
            <a:rPr lang="en-GB" sz="2800" dirty="0"/>
            <a:t>Twitter: @</a:t>
          </a:r>
          <a:r>
            <a:rPr lang="en-GB" sz="2800" dirty="0" err="1"/>
            <a:t>sportinghistory</a:t>
          </a:r>
          <a:endParaRPr lang="en-US" sz="2800" dirty="0"/>
        </a:p>
      </dgm:t>
    </dgm:pt>
    <dgm:pt modelId="{825B976E-71A2-44C3-A7CF-52EA5426794C}" type="parTrans" cxnId="{DFFDCFAA-6CDB-4281-A9E8-CC758C52360D}">
      <dgm:prSet/>
      <dgm:spPr/>
      <dgm:t>
        <a:bodyPr/>
        <a:lstStyle/>
        <a:p>
          <a:endParaRPr lang="en-US"/>
        </a:p>
      </dgm:t>
    </dgm:pt>
    <dgm:pt modelId="{2994101F-43DA-4E16-8B7D-7CD69045EC92}" type="sibTrans" cxnId="{DFFDCFAA-6CDB-4281-A9E8-CC758C52360D}">
      <dgm:prSet/>
      <dgm:spPr/>
      <dgm:t>
        <a:bodyPr/>
        <a:lstStyle/>
        <a:p>
          <a:endParaRPr lang="en-US"/>
        </a:p>
      </dgm:t>
    </dgm:pt>
    <dgm:pt modelId="{FFA37DEE-BE51-48EE-90C2-35E3A272CB17}">
      <dgm:prSet custT="1"/>
      <dgm:spPr/>
      <dgm:t>
        <a:bodyPr/>
        <a:lstStyle/>
        <a:p>
          <a:r>
            <a:rPr lang="en-GB" sz="2800" dirty="0"/>
            <a:t>Facebook: </a:t>
          </a:r>
        </a:p>
        <a:p>
          <a:r>
            <a:rPr lang="en-GB" sz="2800" dirty="0"/>
            <a:t>Sporting Heritage </a:t>
          </a:r>
          <a:endParaRPr lang="en-US" sz="2800" dirty="0"/>
        </a:p>
      </dgm:t>
    </dgm:pt>
    <dgm:pt modelId="{E0F7647B-D542-4D4E-B316-E6DA9597494D}" type="parTrans" cxnId="{FEB26999-2C8B-4291-BC81-A0B7367A6DF4}">
      <dgm:prSet/>
      <dgm:spPr/>
      <dgm:t>
        <a:bodyPr/>
        <a:lstStyle/>
        <a:p>
          <a:endParaRPr lang="en-US"/>
        </a:p>
      </dgm:t>
    </dgm:pt>
    <dgm:pt modelId="{544F39B5-8645-49DA-AA0E-F8E9D79D877E}" type="sibTrans" cxnId="{FEB26999-2C8B-4291-BC81-A0B7367A6DF4}">
      <dgm:prSet/>
      <dgm:spPr/>
      <dgm:t>
        <a:bodyPr/>
        <a:lstStyle/>
        <a:p>
          <a:endParaRPr lang="en-US"/>
        </a:p>
      </dgm:t>
    </dgm:pt>
    <dgm:pt modelId="{AAC7EB4E-382E-4E01-A16B-E174BD78CFB5}">
      <dgm:prSet custT="1"/>
      <dgm:spPr/>
      <dgm:t>
        <a:bodyPr/>
        <a:lstStyle/>
        <a:p>
          <a:endParaRPr lang="en-GB" sz="2800" dirty="0">
            <a:hlinkClick xmlns:r="http://schemas.openxmlformats.org/officeDocument/2006/relationships" r:id="" action="ppaction://noaction"/>
          </a:endParaRPr>
        </a:p>
        <a:p>
          <a:r>
            <a:rPr lang="en-GB" sz="2800" dirty="0">
              <a:hlinkClick xmlns:r="http://schemas.openxmlformats.org/officeDocument/2006/relationships" r:id="" action="ppaction://noaction"/>
            </a:rPr>
            <a:t>justine@sportingheritage.org.uk</a:t>
          </a:r>
          <a:endParaRPr lang="en-US" sz="2800" dirty="0"/>
        </a:p>
      </dgm:t>
    </dgm:pt>
    <dgm:pt modelId="{6E4CB4F1-685D-40FE-B043-2E392FBD6B0D}" type="parTrans" cxnId="{37A32F45-5DB0-459D-A4B5-ACD46D4AB968}">
      <dgm:prSet/>
      <dgm:spPr/>
      <dgm:t>
        <a:bodyPr/>
        <a:lstStyle/>
        <a:p>
          <a:endParaRPr lang="en-US"/>
        </a:p>
      </dgm:t>
    </dgm:pt>
    <dgm:pt modelId="{D580770D-4647-454E-BE02-1BF34FF5C6AF}" type="sibTrans" cxnId="{37A32F45-5DB0-459D-A4B5-ACD46D4AB968}">
      <dgm:prSet/>
      <dgm:spPr/>
      <dgm:t>
        <a:bodyPr/>
        <a:lstStyle/>
        <a:p>
          <a:endParaRPr lang="en-US"/>
        </a:p>
      </dgm:t>
    </dgm:pt>
    <dgm:pt modelId="{4B0EA743-3BDC-41EE-92B3-6DAA77E8DA9B}" type="pres">
      <dgm:prSet presAssocID="{55918AB8-21F4-473D-8403-45B345AA439D}" presName="diagram" presStyleCnt="0">
        <dgm:presLayoutVars>
          <dgm:dir/>
          <dgm:resizeHandles val="exact"/>
        </dgm:presLayoutVars>
      </dgm:prSet>
      <dgm:spPr/>
    </dgm:pt>
    <dgm:pt modelId="{09A01777-F4D1-4C37-857F-5BC1BC2954B8}" type="pres">
      <dgm:prSet presAssocID="{BA7DE536-E2CB-4828-B0B3-CCE605FEA6EC}" presName="node" presStyleLbl="node1" presStyleIdx="0" presStyleCnt="4" custScaleX="188522" custLinFactNeighborX="476" custLinFactNeighborY="-11102">
        <dgm:presLayoutVars>
          <dgm:bulletEnabled val="1"/>
        </dgm:presLayoutVars>
      </dgm:prSet>
      <dgm:spPr/>
    </dgm:pt>
    <dgm:pt modelId="{8E20BAB3-6A96-44F0-8DF5-DEED419DC3E3}" type="pres">
      <dgm:prSet presAssocID="{5FDAAFA2-EE39-40B9-9F2F-D87D8E0AFCA5}" presName="sibTrans" presStyleCnt="0"/>
      <dgm:spPr/>
    </dgm:pt>
    <dgm:pt modelId="{CF8DF62A-23CB-49CD-A6EB-3A6F3DF3CECA}" type="pres">
      <dgm:prSet presAssocID="{AE48347F-41AD-4237-B335-882491B26C90}" presName="node" presStyleLbl="node1" presStyleIdx="1" presStyleCnt="4" custScaleX="188522" custLinFactNeighborX="476" custLinFactNeighborY="-11102">
        <dgm:presLayoutVars>
          <dgm:bulletEnabled val="1"/>
        </dgm:presLayoutVars>
      </dgm:prSet>
      <dgm:spPr/>
    </dgm:pt>
    <dgm:pt modelId="{B8A0A61D-A131-43EF-8A40-CC05F1CE7715}" type="pres">
      <dgm:prSet presAssocID="{2994101F-43DA-4E16-8B7D-7CD69045EC92}" presName="sibTrans" presStyleCnt="0"/>
      <dgm:spPr/>
    </dgm:pt>
    <dgm:pt modelId="{7D8FD90B-475E-4FB0-9EE7-0005A7C62102}" type="pres">
      <dgm:prSet presAssocID="{FFA37DEE-BE51-48EE-90C2-35E3A272CB17}" presName="node" presStyleLbl="node1" presStyleIdx="2" presStyleCnt="4" custScaleX="188522" custLinFactNeighborX="476" custLinFactNeighborY="-11102">
        <dgm:presLayoutVars>
          <dgm:bulletEnabled val="1"/>
        </dgm:presLayoutVars>
      </dgm:prSet>
      <dgm:spPr/>
    </dgm:pt>
    <dgm:pt modelId="{58DB986D-2787-4024-B4D9-2A2570D9ED36}" type="pres">
      <dgm:prSet presAssocID="{544F39B5-8645-49DA-AA0E-F8E9D79D877E}" presName="sibTrans" presStyleCnt="0"/>
      <dgm:spPr/>
    </dgm:pt>
    <dgm:pt modelId="{A2E4D04D-4A30-40A7-B149-E7531716141B}" type="pres">
      <dgm:prSet presAssocID="{AAC7EB4E-382E-4E01-A16B-E174BD78CFB5}" presName="node" presStyleLbl="node1" presStyleIdx="3" presStyleCnt="4" custScaleX="188522" custLinFactNeighborX="476" custLinFactNeighborY="-11102">
        <dgm:presLayoutVars>
          <dgm:bulletEnabled val="1"/>
        </dgm:presLayoutVars>
      </dgm:prSet>
      <dgm:spPr/>
    </dgm:pt>
  </dgm:ptLst>
  <dgm:cxnLst>
    <dgm:cxn modelId="{37A32F45-5DB0-459D-A4B5-ACD46D4AB968}" srcId="{55918AB8-21F4-473D-8403-45B345AA439D}" destId="{AAC7EB4E-382E-4E01-A16B-E174BD78CFB5}" srcOrd="3" destOrd="0" parTransId="{6E4CB4F1-685D-40FE-B043-2E392FBD6B0D}" sibTransId="{D580770D-4647-454E-BE02-1BF34FF5C6AF}"/>
    <dgm:cxn modelId="{7251BA50-43E1-41AF-98B3-1D262FE537C7}" type="presOf" srcId="{55918AB8-21F4-473D-8403-45B345AA439D}" destId="{4B0EA743-3BDC-41EE-92B3-6DAA77E8DA9B}" srcOrd="0" destOrd="0" presId="urn:microsoft.com/office/officeart/2005/8/layout/default"/>
    <dgm:cxn modelId="{77486071-93AA-414C-B919-FB688F0E0DDA}" type="presOf" srcId="{FFA37DEE-BE51-48EE-90C2-35E3A272CB17}" destId="{7D8FD90B-475E-4FB0-9EE7-0005A7C62102}" srcOrd="0" destOrd="0" presId="urn:microsoft.com/office/officeart/2005/8/layout/default"/>
    <dgm:cxn modelId="{DEDFF857-451F-4985-8344-DADAADB5B282}" type="presOf" srcId="{BA7DE536-E2CB-4828-B0B3-CCE605FEA6EC}" destId="{09A01777-F4D1-4C37-857F-5BC1BC2954B8}" srcOrd="0" destOrd="0" presId="urn:microsoft.com/office/officeart/2005/8/layout/default"/>
    <dgm:cxn modelId="{FEB26999-2C8B-4291-BC81-A0B7367A6DF4}" srcId="{55918AB8-21F4-473D-8403-45B345AA439D}" destId="{FFA37DEE-BE51-48EE-90C2-35E3A272CB17}" srcOrd="2" destOrd="0" parTransId="{E0F7647B-D542-4D4E-B316-E6DA9597494D}" sibTransId="{544F39B5-8645-49DA-AA0E-F8E9D79D877E}"/>
    <dgm:cxn modelId="{43CFD1A9-F997-4011-A4C1-AF926EF8C0B8}" type="presOf" srcId="{AAC7EB4E-382E-4E01-A16B-E174BD78CFB5}" destId="{A2E4D04D-4A30-40A7-B149-E7531716141B}" srcOrd="0" destOrd="0" presId="urn:microsoft.com/office/officeart/2005/8/layout/default"/>
    <dgm:cxn modelId="{DFFDCFAA-6CDB-4281-A9E8-CC758C52360D}" srcId="{55918AB8-21F4-473D-8403-45B345AA439D}" destId="{AE48347F-41AD-4237-B335-882491B26C90}" srcOrd="1" destOrd="0" parTransId="{825B976E-71A2-44C3-A7CF-52EA5426794C}" sibTransId="{2994101F-43DA-4E16-8B7D-7CD69045EC92}"/>
    <dgm:cxn modelId="{0262D1BF-8D04-4C01-97F8-432F00DED082}" srcId="{55918AB8-21F4-473D-8403-45B345AA439D}" destId="{BA7DE536-E2CB-4828-B0B3-CCE605FEA6EC}" srcOrd="0" destOrd="0" parTransId="{5374E9EB-9EB5-445C-BBBC-F6E9070A2F73}" sibTransId="{5FDAAFA2-EE39-40B9-9F2F-D87D8E0AFCA5}"/>
    <dgm:cxn modelId="{A9C3D0CA-ABE3-4CA9-BC4E-D133E5EF9982}" type="presOf" srcId="{AE48347F-41AD-4237-B335-882491B26C90}" destId="{CF8DF62A-23CB-49CD-A6EB-3A6F3DF3CECA}" srcOrd="0" destOrd="0" presId="urn:microsoft.com/office/officeart/2005/8/layout/default"/>
    <dgm:cxn modelId="{896B9FD2-A962-4570-8471-2F154ABFED56}" type="presParOf" srcId="{4B0EA743-3BDC-41EE-92B3-6DAA77E8DA9B}" destId="{09A01777-F4D1-4C37-857F-5BC1BC2954B8}" srcOrd="0" destOrd="0" presId="urn:microsoft.com/office/officeart/2005/8/layout/default"/>
    <dgm:cxn modelId="{E2C407C6-5DCB-4333-9080-D14DD546B641}" type="presParOf" srcId="{4B0EA743-3BDC-41EE-92B3-6DAA77E8DA9B}" destId="{8E20BAB3-6A96-44F0-8DF5-DEED419DC3E3}" srcOrd="1" destOrd="0" presId="urn:microsoft.com/office/officeart/2005/8/layout/default"/>
    <dgm:cxn modelId="{0880E445-12E6-4B23-827F-9CDDCDC516E3}" type="presParOf" srcId="{4B0EA743-3BDC-41EE-92B3-6DAA77E8DA9B}" destId="{CF8DF62A-23CB-49CD-A6EB-3A6F3DF3CECA}" srcOrd="2" destOrd="0" presId="urn:microsoft.com/office/officeart/2005/8/layout/default"/>
    <dgm:cxn modelId="{D9FF9F5D-8F6B-4352-8549-C3D509276183}" type="presParOf" srcId="{4B0EA743-3BDC-41EE-92B3-6DAA77E8DA9B}" destId="{B8A0A61D-A131-43EF-8A40-CC05F1CE7715}" srcOrd="3" destOrd="0" presId="urn:microsoft.com/office/officeart/2005/8/layout/default"/>
    <dgm:cxn modelId="{82DEE477-D574-440B-8C1E-22F2F7D3320F}" type="presParOf" srcId="{4B0EA743-3BDC-41EE-92B3-6DAA77E8DA9B}" destId="{7D8FD90B-475E-4FB0-9EE7-0005A7C62102}" srcOrd="4" destOrd="0" presId="urn:microsoft.com/office/officeart/2005/8/layout/default"/>
    <dgm:cxn modelId="{7CA6E7F5-D555-4125-AF9D-5570D82445B5}" type="presParOf" srcId="{4B0EA743-3BDC-41EE-92B3-6DAA77E8DA9B}" destId="{58DB986D-2787-4024-B4D9-2A2570D9ED36}" srcOrd="5" destOrd="0" presId="urn:microsoft.com/office/officeart/2005/8/layout/default"/>
    <dgm:cxn modelId="{1A0675F7-21D4-46B7-8127-C67E66B1124A}" type="presParOf" srcId="{4B0EA743-3BDC-41EE-92B3-6DAA77E8DA9B}" destId="{A2E4D04D-4A30-40A7-B149-E7531716141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01777-F4D1-4C37-857F-5BC1BC2954B8}">
      <dsp:nvSpPr>
        <dsp:cNvPr id="0" name=""/>
        <dsp:cNvSpPr/>
      </dsp:nvSpPr>
      <dsp:spPr>
        <a:xfrm>
          <a:off x="76481" y="0"/>
          <a:ext cx="5247824" cy="1670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hlinkClick xmlns:r="http://schemas.openxmlformats.org/officeDocument/2006/relationships" r:id="rId1"/>
            </a:rPr>
            <a:t>www.sportingheritage.org.uk</a:t>
          </a:r>
          <a:endParaRPr lang="en-US" sz="2800" kern="1200"/>
        </a:p>
      </dsp:txBody>
      <dsp:txXfrm>
        <a:off x="76481" y="0"/>
        <a:ext cx="5247824" cy="1670200"/>
      </dsp:txXfrm>
    </dsp:sp>
    <dsp:sp modelId="{CF8DF62A-23CB-49CD-A6EB-3A6F3DF3CECA}">
      <dsp:nvSpPr>
        <dsp:cNvPr id="0" name=""/>
        <dsp:cNvSpPr/>
      </dsp:nvSpPr>
      <dsp:spPr>
        <a:xfrm>
          <a:off x="5602672" y="0"/>
          <a:ext cx="5247824" cy="1670200"/>
        </a:xfrm>
        <a:prstGeom prst="rect">
          <a:avLst/>
        </a:prstGeom>
        <a:solidFill>
          <a:schemeClr val="accent2">
            <a:hueOff val="398533"/>
            <a:satOff val="245"/>
            <a:lumOff val="32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Twitter: @</a:t>
          </a:r>
          <a:r>
            <a:rPr lang="en-GB" sz="2800" kern="1200" dirty="0" err="1"/>
            <a:t>sportinghistory</a:t>
          </a:r>
          <a:endParaRPr lang="en-US" sz="2800" kern="1200" dirty="0"/>
        </a:p>
      </dsp:txBody>
      <dsp:txXfrm>
        <a:off x="5602672" y="0"/>
        <a:ext cx="5247824" cy="1670200"/>
      </dsp:txXfrm>
    </dsp:sp>
    <dsp:sp modelId="{7D8FD90B-475E-4FB0-9EE7-0005A7C62102}">
      <dsp:nvSpPr>
        <dsp:cNvPr id="0" name=""/>
        <dsp:cNvSpPr/>
      </dsp:nvSpPr>
      <dsp:spPr>
        <a:xfrm>
          <a:off x="76481" y="1763378"/>
          <a:ext cx="5247824" cy="1670200"/>
        </a:xfrm>
        <a:prstGeom prst="rect">
          <a:avLst/>
        </a:prstGeom>
        <a:solidFill>
          <a:schemeClr val="accent2">
            <a:hueOff val="797066"/>
            <a:satOff val="490"/>
            <a:lumOff val="64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Facebook: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Sporting Heritage </a:t>
          </a:r>
          <a:endParaRPr lang="en-US" sz="2800" kern="1200" dirty="0"/>
        </a:p>
      </dsp:txBody>
      <dsp:txXfrm>
        <a:off x="76481" y="1763378"/>
        <a:ext cx="5247824" cy="1670200"/>
      </dsp:txXfrm>
    </dsp:sp>
    <dsp:sp modelId="{A2E4D04D-4A30-40A7-B149-E7531716141B}">
      <dsp:nvSpPr>
        <dsp:cNvPr id="0" name=""/>
        <dsp:cNvSpPr/>
      </dsp:nvSpPr>
      <dsp:spPr>
        <a:xfrm>
          <a:off x="5602672" y="1763378"/>
          <a:ext cx="5247824" cy="1670200"/>
        </a:xfrm>
        <a:prstGeom prst="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>
            <a:hlinkClick xmlns:r="http://schemas.openxmlformats.org/officeDocument/2006/relationships" r:id="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hlinkClick xmlns:r="http://schemas.openxmlformats.org/officeDocument/2006/relationships" r:id=""/>
            </a:rPr>
            <a:t>justine@sportingheritage.org.uk</a:t>
          </a:r>
          <a:endParaRPr lang="en-US" sz="2800" kern="1200" dirty="0"/>
        </a:p>
      </dsp:txBody>
      <dsp:txXfrm>
        <a:off x="5602672" y="1763378"/>
        <a:ext cx="5247824" cy="167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1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5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1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5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4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6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7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87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70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8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99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ingheritage.org.uk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/>
              <a:t>Sporting Heritage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Justine Reilly, Sporting Heritage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696" y="421657"/>
            <a:ext cx="1655836" cy="1365955"/>
          </a:xfrm>
          <a:prstGeom prst="rect">
            <a:avLst/>
          </a:prstGeom>
        </p:spPr>
      </p:pic>
      <p:pic>
        <p:nvPicPr>
          <p:cNvPr id="7" name="Picture 6" descr="Image result for hlf logo">
            <a:extLst>
              <a:ext uri="{FF2B5EF4-FFF2-40B4-BE49-F238E27FC236}">
                <a16:creationId xmlns:a16="http://schemas.microsoft.com/office/drawing/2014/main" id="{826C0429-646B-4635-A357-3CF17CC153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45" y="5320721"/>
            <a:ext cx="1525619" cy="92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rts Council (opens in new window)">
            <a:extLst>
              <a:ext uri="{FF2B5EF4-FFF2-40B4-BE49-F238E27FC236}">
                <a16:creationId xmlns:a16="http://schemas.microsoft.com/office/drawing/2014/main" id="{C7621529-BB2C-4F31-8E7C-8B4A64FF9C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86" y="5540751"/>
            <a:ext cx="1816157" cy="481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14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FBD9ED-634D-4A6C-B5FE-A2D45EC486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8A33AE-58B7-4282-8E4F-4824411525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4D9825-BF05-4FC7-94DE-0E7C866993C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D33442-D148-4775-BF80-91F053E571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AD6E12-8A58-4D86-AACD-D58C4B25662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5E068D-E677-4E1B-8CE2-8CE1826A1D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EF2C47-53DA-4F9F-918A-F6057C8EB82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D1F778EB-3391-43D0-AB98-A42DD88874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/>
          <a:stretch/>
        </p:blipFill>
        <p:spPr>
          <a:xfrm>
            <a:off x="643192" y="1224619"/>
            <a:ext cx="5451627" cy="408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2295F1-1FA7-4EAD-AFA1-90D1FB1C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Key Outcomes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061F9-B23E-48B7-BAA8-38F52F1AF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1636" y="2374676"/>
            <a:ext cx="5127172" cy="3670180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>
              <a:buFont typeface="Calibri" panose="020F0502020204030204" pitchFamily="34" charset="0"/>
              <a:buChar char="o"/>
            </a:pPr>
            <a:r>
              <a:rPr lang="en-US" sz="1700" dirty="0"/>
              <a:t>Increases opportunities which benefit physical wellbeing through new access to sports participation</a:t>
            </a:r>
          </a:p>
          <a:p>
            <a:pPr>
              <a:buFont typeface="Calibri" panose="020F0502020204030204" pitchFamily="34" charset="0"/>
              <a:buChar char="o"/>
            </a:pPr>
            <a:r>
              <a:rPr lang="en-US" sz="1700" dirty="0"/>
              <a:t>Provides opportunities which decrease isolation </a:t>
            </a:r>
          </a:p>
          <a:p>
            <a:pPr>
              <a:buFont typeface="Calibri" panose="020F0502020204030204" pitchFamily="34" charset="0"/>
              <a:buChar char="o"/>
            </a:pPr>
            <a:r>
              <a:rPr lang="en-US" sz="1700" dirty="0"/>
              <a:t>Is unique in its ability to support reminiscence activity amongst a range of different audiences</a:t>
            </a:r>
          </a:p>
          <a:p>
            <a:pPr>
              <a:buFont typeface="Calibri" panose="020F0502020204030204" pitchFamily="34" charset="0"/>
              <a:buChar char="o"/>
            </a:pPr>
            <a:r>
              <a:rPr lang="en-GB" sz="1700" dirty="0"/>
              <a:t>Ensuring that individuals and communities feel valued, have a sense of self, and are able to relate to each other through the lens of sporting heritage </a:t>
            </a:r>
          </a:p>
          <a:p>
            <a:pPr>
              <a:buFont typeface="Calibri" panose="020F0502020204030204" pitchFamily="34" charset="0"/>
              <a:buChar char="o"/>
            </a:pPr>
            <a:r>
              <a:rPr lang="en-US" sz="1700" dirty="0"/>
              <a:t>Increases access to heritage and culture  </a:t>
            </a:r>
          </a:p>
          <a:p>
            <a:pPr>
              <a:buFont typeface="Calibri" panose="020F0502020204030204" pitchFamily="34" charset="0"/>
              <a:buChar char="o"/>
            </a:pPr>
            <a:r>
              <a:rPr lang="en-US" sz="1700" dirty="0"/>
              <a:t>Increases volunteering opportunities </a:t>
            </a:r>
          </a:p>
          <a:p>
            <a:pPr>
              <a:buFont typeface="Calibri" panose="020F0502020204030204" pitchFamily="34" charset="0"/>
              <a:buChar char="o"/>
            </a:pPr>
            <a:r>
              <a:rPr lang="en-US" sz="1700" dirty="0"/>
              <a:t>Increases training and skills opportunities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7656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FBD9ED-634D-4A6C-B5FE-A2D45EC486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8A33AE-58B7-4282-8E4F-4824411525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4D9825-BF05-4FC7-94DE-0E7C866993C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D33442-D148-4775-BF80-91F053E571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AD6E12-8A58-4D86-AACD-D58C4B25662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5E068D-E677-4E1B-8CE2-8CE1826A1D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EF2C47-53DA-4F9F-918A-F6057C8EB82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vintage photo of a person&#10;&#10;Description generated with high confidence">
            <a:extLst>
              <a:ext uri="{FF2B5EF4-FFF2-40B4-BE49-F238E27FC236}">
                <a16:creationId xmlns:a16="http://schemas.microsoft.com/office/drawing/2014/main" id="{02D45674-1D5D-4F24-B932-B1FF4D1D6C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1918" y="645106"/>
            <a:ext cx="5314174" cy="5247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3C50DF-96B1-4F0C-A9DE-BC649CDC7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How to get involved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E6618-A401-4C91-8F20-E746494C8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684" y="2630894"/>
            <a:ext cx="5127172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/>
              <a:t>National Sporting Heritage Day </a:t>
            </a:r>
          </a:p>
          <a:p>
            <a:r>
              <a:rPr lang="en-US" dirty="0"/>
              <a:t>Become a member </a:t>
            </a:r>
          </a:p>
          <a:p>
            <a:r>
              <a:rPr lang="en-US" dirty="0"/>
              <a:t>Our conference November 2018 </a:t>
            </a:r>
          </a:p>
          <a:p>
            <a:r>
              <a:rPr lang="en-US" dirty="0"/>
              <a:t>Join our nations and regions networks </a:t>
            </a:r>
          </a:p>
          <a:p>
            <a:r>
              <a:rPr lang="en-US" dirty="0"/>
              <a:t>Take part in our Sporting Heritage and the Armed Forces project </a:t>
            </a:r>
          </a:p>
        </p:txBody>
      </p:sp>
    </p:spTree>
    <p:extLst>
      <p:ext uri="{BB962C8B-B14F-4D97-AF65-F5344CB8AC3E}">
        <p14:creationId xmlns:p14="http://schemas.microsoft.com/office/powerpoint/2010/main" val="321135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2DB2-15C2-4F82-AA3D-8528152F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156" y="5252936"/>
            <a:ext cx="4075043" cy="10287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700" dirty="0">
                <a:solidFill>
                  <a:srgbClr val="FFFFFF"/>
                </a:solidFill>
              </a:rPr>
              <a:t>Dr Justine Reilly, Director 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Sporting Heritage </a:t>
            </a:r>
          </a:p>
        </p:txBody>
      </p:sp>
      <p:graphicFrame>
        <p:nvGraphicFramePr>
          <p:cNvPr id="32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6409426"/>
              </p:ext>
            </p:extLst>
          </p:nvPr>
        </p:nvGraphicFramePr>
        <p:xfrm>
          <a:off x="645744" y="836868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EAB23B1D-3604-45C7-9405-142E77EC8D06}"/>
              </a:ext>
            </a:extLst>
          </p:cNvPr>
          <p:cNvSpPr txBox="1">
            <a:spLocks/>
          </p:cNvSpPr>
          <p:nvPr/>
        </p:nvSpPr>
        <p:spPr>
          <a:xfrm>
            <a:off x="936838" y="5279837"/>
            <a:ext cx="4075043" cy="1028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FFFF"/>
                </a:solidFill>
              </a:rPr>
              <a:t>Keep in touch!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081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FBD9ED-634D-4A6C-B5FE-A2D45EC486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8A33AE-58B7-4282-8E4F-4824411525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4D9825-BF05-4FC7-94DE-0E7C866993C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4D33442-D148-4775-BF80-91F053E571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AD6E12-8A58-4D86-AACD-D58C4B25662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5E068D-E677-4E1B-8CE2-8CE1826A1D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EF2C47-53DA-4F9F-918A-F6057C8EB82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sitting at a table&#10;&#10;Description generated with very high confidence">
            <a:extLst>
              <a:ext uri="{FF2B5EF4-FFF2-40B4-BE49-F238E27FC236}">
                <a16:creationId xmlns:a16="http://schemas.microsoft.com/office/drawing/2014/main" id="{6237F8E8-67D1-40EC-96E2-F23D55CB3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224619"/>
            <a:ext cx="5451627" cy="4088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Our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>
            <a:normAutofit/>
          </a:bodyPr>
          <a:lstStyle/>
          <a:p>
            <a:endParaRPr lang="en-US" sz="1800" dirty="0"/>
          </a:p>
          <a:p>
            <a:r>
              <a:rPr lang="en-US" b="1" dirty="0"/>
              <a:t>Sporting Heritage aims to support the protection, collection, preservation, research, and access of sporting heritage across the UK</a:t>
            </a:r>
          </a:p>
          <a:p>
            <a:r>
              <a:rPr lang="en-US" b="1" dirty="0"/>
              <a:t>We work to demonstrate and increase opportunities for sporting heritage to respond to a range of agendas including education, community engagement and health and wellbeing</a:t>
            </a:r>
          </a:p>
          <a:p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1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FBD9ED-634D-4A6C-B5FE-A2D45EC486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8A33AE-58B7-4282-8E4F-4824411525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4D9825-BF05-4FC7-94DE-0E7C866993C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4D33442-D148-4775-BF80-91F053E571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AD6E12-8A58-4D86-AACD-D58C4B25662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5E068D-E677-4E1B-8CE2-8CE1826A1D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EF2C47-53DA-4F9F-918A-F6057C8EB82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2D590E0-E131-4F04-A843-F300F6A98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735709"/>
            <a:ext cx="5451627" cy="30665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456EE2-9BF8-4199-9B72-12B55E15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What we do….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A6CC-D26D-4595-A61E-C59C61548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1684" y="2198913"/>
            <a:ext cx="5127172" cy="4024137"/>
          </a:xfrm>
        </p:spPr>
        <p:txBody>
          <a:bodyPr vert="horz" lIns="0" tIns="45720" rIns="0" bIns="45720" numCol="1" rtlCol="0">
            <a:normAutofit fontScale="55000" lnSpcReduction="20000"/>
          </a:bodyPr>
          <a:lstStyle/>
          <a:p>
            <a:pPr>
              <a:buFont typeface="Calibri" panose="020F0502020204030204" pitchFamily="34" charset="0"/>
              <a:buChar char="o"/>
            </a:pPr>
            <a:r>
              <a:rPr lang="en-US" sz="3200" dirty="0"/>
              <a:t>Draw together all information regarding sporting heritage collections, news, policy, research and impact on our website </a:t>
            </a:r>
            <a:r>
              <a:rPr lang="en-US" sz="3200" dirty="0">
                <a:hlinkClick r:id="rId3"/>
              </a:rPr>
              <a:t>www.sportingheritage.org.uk</a:t>
            </a:r>
            <a:r>
              <a:rPr lang="en-US" sz="3200" dirty="0"/>
              <a:t> </a:t>
            </a:r>
          </a:p>
          <a:p>
            <a:pPr>
              <a:buFont typeface="Calibri" panose="020F0502020204030204" pitchFamily="34" charset="0"/>
              <a:buChar char="o"/>
            </a:pPr>
            <a:r>
              <a:rPr lang="en-US" sz="3200" dirty="0"/>
              <a:t>Manage a network of nations and regions hubs across the UK </a:t>
            </a:r>
          </a:p>
          <a:p>
            <a:pPr>
              <a:buFont typeface="Calibri" panose="020F0502020204030204" pitchFamily="34" charset="0"/>
              <a:buChar char="o"/>
            </a:pPr>
            <a:r>
              <a:rPr lang="en-US" sz="3200" dirty="0"/>
              <a:t>Deliver a programme of events &amp; conferences</a:t>
            </a:r>
          </a:p>
          <a:p>
            <a:pPr>
              <a:buFont typeface="Calibri" panose="020F0502020204030204" pitchFamily="34" charset="0"/>
              <a:buChar char="o"/>
            </a:pPr>
            <a:r>
              <a:rPr lang="en-US" sz="3200" dirty="0"/>
              <a:t>Support training, mentoring programme, volunteering and career development within the sector</a:t>
            </a:r>
          </a:p>
          <a:p>
            <a:pPr>
              <a:buFont typeface="Calibri" panose="020F0502020204030204" pitchFamily="34" charset="0"/>
              <a:buChar char="o"/>
            </a:pPr>
            <a:r>
              <a:rPr lang="en-US" sz="3200" dirty="0"/>
              <a:t>Manage a membership programme </a:t>
            </a:r>
          </a:p>
          <a:p>
            <a:pPr>
              <a:buFont typeface="Calibri" panose="020F0502020204030204" pitchFamily="34" charset="0"/>
              <a:buChar char="o"/>
            </a:pPr>
            <a:r>
              <a:rPr lang="en-US" sz="3200" dirty="0"/>
              <a:t>Manage an AHRC funded research programme </a:t>
            </a:r>
          </a:p>
          <a:p>
            <a:pPr>
              <a:buFont typeface="Calibri" panose="020F0502020204030204" pitchFamily="34" charset="0"/>
              <a:buChar char="o"/>
            </a:pPr>
            <a:r>
              <a:rPr lang="en-US" sz="3200" dirty="0"/>
              <a:t>Manage and deliver National Sporting Heritage Day </a:t>
            </a:r>
          </a:p>
          <a:p>
            <a:pPr>
              <a:buFont typeface="Calibri" panose="020F0502020204030204" pitchFamily="34" charset="0"/>
              <a:buChar char="o"/>
            </a:pPr>
            <a:r>
              <a:rPr lang="en-US" sz="3200" dirty="0"/>
              <a:t>Manage and deliver targeted projects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742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5A74FED-665B-44E8-AD64-AC4818D42D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1024C-CB47-4BCD-B0FD-5CCEC092B2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2B0D8E-23D2-484D-A437-CA27572AA5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21726BC-5F58-4A6E-BDCC-8BD6407585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E5A09B-6EB3-4256-AA6D-C722FD01C2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591EEC-B7EF-4747-9A01-7A2CEFA6A9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574E933-6E4B-4B61-A819-EFAE63ED2F1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5671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8" descr="A picture containing building, fence&#10;&#10;Description generated with high confidence">
            <a:extLst>
              <a:ext uri="{FF2B5EF4-FFF2-40B4-BE49-F238E27FC236}">
                <a16:creationId xmlns:a16="http://schemas.microsoft.com/office/drawing/2014/main" id="{E1CC8C5F-D535-491A-928A-5F7E0E7A52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3" r="16102" b="-2"/>
          <a:stretch/>
        </p:blipFill>
        <p:spPr>
          <a:xfrm>
            <a:off x="628952" y="623178"/>
            <a:ext cx="3671055" cy="2923485"/>
          </a:xfrm>
          <a:prstGeom prst="rect">
            <a:avLst/>
          </a:prstGeom>
        </p:spPr>
      </p:pic>
      <p:pic>
        <p:nvPicPr>
          <p:cNvPr id="17" name="Picture 16" descr="A person standing in front of a mirror posing for the camera&#10;&#10;Description generated with very high confidence">
            <a:extLst>
              <a:ext uri="{FF2B5EF4-FFF2-40B4-BE49-F238E27FC236}">
                <a16:creationId xmlns:a16="http://schemas.microsoft.com/office/drawing/2014/main" id="{E7A54094-2605-4C76-85DF-A4E9A72E4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698" b="1"/>
          <a:stretch/>
        </p:blipFill>
        <p:spPr>
          <a:xfrm>
            <a:off x="4465863" y="2512667"/>
            <a:ext cx="2447148" cy="31815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8F75CFF-D6C2-4F65-9D2C-88D491782C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863" y="623178"/>
            <a:ext cx="2447148" cy="1728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62E7D3-B4DC-4BE9-8442-7EC98A4905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3709572"/>
            <a:ext cx="3659927" cy="19734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655" y="634946"/>
            <a:ext cx="401508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What is sporting heritage?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34655" y="2198914"/>
            <a:ext cx="4015087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  <a:buChar char="§"/>
            </a:pPr>
            <a:endParaRPr lang="en-US" dirty="0"/>
          </a:p>
          <a:p>
            <a:pPr>
              <a:buFont typeface="Calibri" panose="020F0502020204030204" pitchFamily="34" charset="0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299FE68-5F20-478B-8966-715BCAAC879E}"/>
              </a:ext>
            </a:extLst>
          </p:cNvPr>
          <p:cNvSpPr/>
          <p:nvPr/>
        </p:nvSpPr>
        <p:spPr>
          <a:xfrm>
            <a:off x="7242578" y="2512667"/>
            <a:ext cx="43071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Objects </a:t>
            </a:r>
          </a:p>
          <a:p>
            <a: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Archives</a:t>
            </a:r>
          </a:p>
          <a:p>
            <a: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Intangible heritage</a:t>
            </a:r>
          </a:p>
          <a:p>
            <a:pPr marL="800100" lvl="1" indent="-3429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Memories</a:t>
            </a:r>
          </a:p>
          <a:p>
            <a:pPr marL="800100" lvl="1" indent="-3429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Stories </a:t>
            </a:r>
          </a:p>
          <a:p>
            <a:pPr marL="800100" lvl="1" indent="-3429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Songs </a:t>
            </a:r>
          </a:p>
          <a:p>
            <a:pPr marL="800100" lvl="1" indent="-3429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Folklore</a:t>
            </a:r>
          </a:p>
          <a:p>
            <a: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Buildings and structures</a:t>
            </a:r>
          </a:p>
          <a:p>
            <a:pPr>
              <a:buClr>
                <a:schemeClr val="accent2"/>
              </a:buClr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176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FBD9ED-634D-4A6C-B5FE-A2D45EC486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8A33AE-58B7-4282-8E4F-4824411525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4D9825-BF05-4FC7-94DE-0E7C866993C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4D33442-D148-4775-BF80-91F053E571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AD6E12-8A58-4D86-AACD-D58C4B25662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5E068D-E677-4E1B-8CE2-8CE1826A1D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EF2C47-53DA-4F9F-918A-F6057C8EB82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tack of flyers on a table&#10;&#10;Description generated with high confidence">
            <a:extLst>
              <a:ext uri="{FF2B5EF4-FFF2-40B4-BE49-F238E27FC236}">
                <a16:creationId xmlns:a16="http://schemas.microsoft.com/office/drawing/2014/main" id="{9C2EC1EB-8016-4C31-B3CF-6C63CB7AA0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3192" y="1837927"/>
            <a:ext cx="5451627" cy="2862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15E37D-D30C-44D4-9C36-5D46F1C03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Why is sporting heritage relevant to the health and wellbeing agenda?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A0E1D-CE9E-4760-9506-C9CC63F1C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>
            <a:normAutofit fontScale="92500" lnSpcReduction="10000"/>
          </a:bodyPr>
          <a:lstStyle/>
          <a:p>
            <a:pPr>
              <a:buFont typeface="Calibri" panose="020F0502020204030204" pitchFamily="34" charset="0"/>
              <a:buChar char="o"/>
            </a:pPr>
            <a:r>
              <a:rPr lang="en-US" dirty="0"/>
              <a:t>The subject of sport resonates with individuals and communities for a plethora or reasons:</a:t>
            </a:r>
          </a:p>
          <a:p>
            <a:pPr marL="457200" indent="-457200">
              <a:buAutoNum type="arabicPeriod"/>
            </a:pPr>
            <a:r>
              <a:rPr lang="en-US" dirty="0"/>
              <a:t>It is often embedded in the sense of self, pride and community </a:t>
            </a:r>
          </a:p>
          <a:p>
            <a:pPr marL="457200" indent="-457200">
              <a:buAutoNum type="arabicPeriod"/>
            </a:pPr>
            <a:r>
              <a:rPr lang="en-US" dirty="0"/>
              <a:t>The sporting past is linked to life’s highs and lows and the emotions therein </a:t>
            </a:r>
          </a:p>
          <a:p>
            <a:pPr marL="457200" indent="-457200">
              <a:buAutoNum type="arabicPeriod"/>
            </a:pPr>
            <a:r>
              <a:rPr lang="en-US" dirty="0"/>
              <a:t>It is a subject matter that attracts non-traditional heritage audiences to access their heritage </a:t>
            </a:r>
          </a:p>
          <a:p>
            <a:pPr marL="457200" indent="-457200">
              <a:buAutoNum type="arabicPeriod"/>
            </a:pPr>
            <a:r>
              <a:rPr lang="en-US" dirty="0"/>
              <a:t>It is not only the theme of sport which is told through sporting heritage but wider social, political, and economic histories 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>
              <a:buFont typeface="Calibri" panose="020F0502020204030204" pitchFamily="34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7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00">
            <a:extLst>
              <a:ext uri="{FF2B5EF4-FFF2-40B4-BE49-F238E27FC236}">
                <a16:creationId xmlns:a16="http://schemas.microsoft.com/office/drawing/2014/main" id="{C5A74FED-665B-44E8-AD64-AC4818D42D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Rectangle 102">
            <a:extLst>
              <a:ext uri="{FF2B5EF4-FFF2-40B4-BE49-F238E27FC236}">
                <a16:creationId xmlns:a16="http://schemas.microsoft.com/office/drawing/2014/main" id="{C251024C-CB47-4BCD-B0FD-5CCEC092B2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9" name="Straight Connector 104">
            <a:extLst>
              <a:ext uri="{FF2B5EF4-FFF2-40B4-BE49-F238E27FC236}">
                <a16:creationId xmlns:a16="http://schemas.microsoft.com/office/drawing/2014/main" id="{CE2B0D8E-23D2-484D-A437-CA27572AA5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0" name="Rectangle 106">
            <a:extLst>
              <a:ext uri="{FF2B5EF4-FFF2-40B4-BE49-F238E27FC236}">
                <a16:creationId xmlns:a16="http://schemas.microsoft.com/office/drawing/2014/main" id="{621726BC-5F58-4A6E-BDCC-8BD6407585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08">
            <a:extLst>
              <a:ext uri="{FF2B5EF4-FFF2-40B4-BE49-F238E27FC236}">
                <a16:creationId xmlns:a16="http://schemas.microsoft.com/office/drawing/2014/main" id="{4FE5A09B-6EB3-4256-AA6D-C722FD01C2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Rectangle 110">
            <a:extLst>
              <a:ext uri="{FF2B5EF4-FFF2-40B4-BE49-F238E27FC236}">
                <a16:creationId xmlns:a16="http://schemas.microsoft.com/office/drawing/2014/main" id="{E3591EEC-B7EF-4747-9A01-7A2CEFA6A9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3" name="Straight Connector 112">
            <a:extLst>
              <a:ext uri="{FF2B5EF4-FFF2-40B4-BE49-F238E27FC236}">
                <a16:creationId xmlns:a16="http://schemas.microsoft.com/office/drawing/2014/main" id="{4574E933-6E4B-4B61-A819-EFAE63ED2F1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5671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Content Placeholder 5" descr="A picture containing indoor, wall, refrigerator, cabinet&#10;&#10;Description generated with very high confidence">
            <a:extLst>
              <a:ext uri="{FF2B5EF4-FFF2-40B4-BE49-F238E27FC236}">
                <a16:creationId xmlns:a16="http://schemas.microsoft.com/office/drawing/2014/main" id="{663AB377-14EF-4360-8EA2-91F25E1A5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" r="6646" b="1"/>
          <a:stretch/>
        </p:blipFill>
        <p:spPr>
          <a:xfrm>
            <a:off x="628952" y="623178"/>
            <a:ext cx="3671055" cy="2923485"/>
          </a:xfrm>
          <a:prstGeom prst="rect">
            <a:avLst/>
          </a:prstGeom>
        </p:spPr>
      </p:pic>
      <p:pic>
        <p:nvPicPr>
          <p:cNvPr id="21" name="Content Placeholder 6" descr="A person riding a bicycle in front of a building&#10;&#10;Description generated with very high confidence">
            <a:extLst>
              <a:ext uri="{FF2B5EF4-FFF2-40B4-BE49-F238E27FC236}">
                <a16:creationId xmlns:a16="http://schemas.microsoft.com/office/drawing/2014/main" id="{9955B834-9ADC-48AA-98D3-D76B44D627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90"/>
          <a:stretch/>
        </p:blipFill>
        <p:spPr>
          <a:xfrm>
            <a:off x="4465863" y="2512667"/>
            <a:ext cx="2447148" cy="3181568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88F75CFF-D6C2-4F65-9D2C-88D491782C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863" y="623178"/>
            <a:ext cx="2447148" cy="1728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562E7D3-B4DC-4BE9-8442-7EC98A4905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3709572"/>
            <a:ext cx="3659927" cy="19734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588D62-C071-4D78-B90E-2C7EDB57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961" y="2259141"/>
            <a:ext cx="401508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/>
              <a:t>Supporting physical wellbeing – increasing sports participation </a:t>
            </a:r>
          </a:p>
        </p:txBody>
      </p:sp>
    </p:spTree>
    <p:extLst>
      <p:ext uri="{BB962C8B-B14F-4D97-AF65-F5344CB8AC3E}">
        <p14:creationId xmlns:p14="http://schemas.microsoft.com/office/powerpoint/2010/main" val="43053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70DD0BA2-0550-4CEA-8461-4F36847A57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66FB66-4695-44E0-877F-137C58BCC4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7017040-C237-42F4-8140-A774D26EFAA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EA8858A4-69A1-4EDA-A998-462B1EEBEA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3039E81-8686-4DB3-9EEA-990E151693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BB9EAA7-6FBC-49B8-BF87-5D3232B1FB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1504C76-9605-4742-A7A4-0A42159C33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Content Placeholder 9" descr="A picture containing indoor, floor, wall&#10;&#10;Description generated with very high confidence">
            <a:extLst>
              <a:ext uri="{FF2B5EF4-FFF2-40B4-BE49-F238E27FC236}">
                <a16:creationId xmlns:a16="http://schemas.microsoft.com/office/drawing/2014/main" id="{1A7D27C8-BEA7-4C64-86EB-EF7CF03458B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r="34024" b="1"/>
          <a:stretch/>
        </p:blipFill>
        <p:spPr>
          <a:xfrm>
            <a:off x="634000" y="581098"/>
            <a:ext cx="1929714" cy="2476136"/>
          </a:xfrm>
          <a:prstGeom prst="rect">
            <a:avLst/>
          </a:prstGeom>
        </p:spPr>
      </p:pic>
      <p:pic>
        <p:nvPicPr>
          <p:cNvPr id="12" name="Content Placeholder 2" descr="A person holding a tennis racket&#10;&#10;Description generated with very high confidence">
            <a:extLst>
              <a:ext uri="{FF2B5EF4-FFF2-40B4-BE49-F238E27FC236}">
                <a16:creationId xmlns:a16="http://schemas.microsoft.com/office/drawing/2014/main" id="{A7AC181D-6577-4C2A-90B8-4A9AC8CAD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154"/>
          <a:stretch/>
        </p:blipFill>
        <p:spPr>
          <a:xfrm>
            <a:off x="633999" y="3218101"/>
            <a:ext cx="4020296" cy="2476136"/>
          </a:xfrm>
          <a:prstGeom prst="rect">
            <a:avLst/>
          </a:prstGeom>
        </p:spPr>
      </p:pic>
      <p:pic>
        <p:nvPicPr>
          <p:cNvPr id="3" name="Content Placeholder 4" descr="A picture containing indoor, object, orange&#10;&#10;Description generated with high confidence">
            <a:extLst>
              <a:ext uri="{FF2B5EF4-FFF2-40B4-BE49-F238E27FC236}">
                <a16:creationId xmlns:a16="http://schemas.microsoft.com/office/drawing/2014/main" id="{B79A9189-67CD-4F7F-B6A3-02351B20C0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6008"/>
          <a:stretch/>
        </p:blipFill>
        <p:spPr>
          <a:xfrm>
            <a:off x="2724581" y="581099"/>
            <a:ext cx="1929714" cy="2476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1B907A-8475-4E8B-AC82-1F7A577B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913" y="2331855"/>
            <a:ext cx="6405063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/>
              <a:t>Increasing opportunities for community engagement, opening up hidden histories and decreasing isolation</a:t>
            </a:r>
            <a:r>
              <a:rPr lang="en-US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7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1FBD9ED-634D-4A6C-B5FE-A2D45EC486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8A33AE-58B7-4282-8E4F-4824411525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4D9825-BF05-4FC7-94DE-0E7C866993C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A7C97B8-2379-40E5-A95F-FB5E61A530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F0D992-B6E9-451D-A97E-B81C761D08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3FF3CE-53DE-41A6-A8DF-EE8A85EDCF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C29A6B1-EC94-4744-BE48-B764337E95B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people sitting in front of a crowd&#10;&#10;Description generated with very high confidence">
            <a:extLst>
              <a:ext uri="{FF2B5EF4-FFF2-40B4-BE49-F238E27FC236}">
                <a16:creationId xmlns:a16="http://schemas.microsoft.com/office/drawing/2014/main" id="{47E4FF19-A3A5-48D5-9585-A497D06EE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991138"/>
            <a:ext cx="6909801" cy="46122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8056AC-02C7-409D-B32C-5FBD5083B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43" y="2152188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/>
              <a:t>Sporting heritage and reminiscence </a:t>
            </a:r>
          </a:p>
        </p:txBody>
      </p:sp>
    </p:spTree>
    <p:extLst>
      <p:ext uri="{BB962C8B-B14F-4D97-AF65-F5344CB8AC3E}">
        <p14:creationId xmlns:p14="http://schemas.microsoft.com/office/powerpoint/2010/main" val="27060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6">
            <a:extLst>
              <a:ext uri="{FF2B5EF4-FFF2-40B4-BE49-F238E27FC236}">
                <a16:creationId xmlns:a16="http://schemas.microsoft.com/office/drawing/2014/main" id="{F1FBD9ED-634D-4A6C-B5FE-A2D45EC486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A78A33AE-58B7-4282-8E4F-4824411525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30">
            <a:extLst>
              <a:ext uri="{FF2B5EF4-FFF2-40B4-BE49-F238E27FC236}">
                <a16:creationId xmlns:a16="http://schemas.microsoft.com/office/drawing/2014/main" id="{4D4D9825-BF05-4FC7-94DE-0E7C866993C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32">
            <a:extLst>
              <a:ext uri="{FF2B5EF4-FFF2-40B4-BE49-F238E27FC236}">
                <a16:creationId xmlns:a16="http://schemas.microsoft.com/office/drawing/2014/main" id="{34D33442-D148-4775-BF80-91F053E571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F9AD6E12-8A58-4D86-AACD-D58C4B25662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BD5E068D-E677-4E1B-8CE2-8CE1826A1D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38">
            <a:extLst>
              <a:ext uri="{FF2B5EF4-FFF2-40B4-BE49-F238E27FC236}">
                <a16:creationId xmlns:a16="http://schemas.microsoft.com/office/drawing/2014/main" id="{E8EF2C47-53DA-4F9F-918A-F6057C8EB82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0AE0CEDB-2276-44E4-882E-06149452D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449499"/>
            <a:ext cx="5451627" cy="3638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91CB51-0559-4E40-841C-50CEBD68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539" y="2406657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/>
              <a:t>Increasing opportunities to support training and volunteering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AE04C5-8ECA-42A2-9430-B453A6EB0932}"/>
              </a:ext>
            </a:extLst>
          </p:cNvPr>
          <p:cNvSpPr txBox="1"/>
          <p:nvPr/>
        </p:nvSpPr>
        <p:spPr>
          <a:xfrm>
            <a:off x="800777" y="5110610"/>
            <a:ext cx="4957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Image courtesy of the National Football Museum</a:t>
            </a:r>
          </a:p>
        </p:txBody>
      </p:sp>
    </p:spTree>
    <p:extLst>
      <p:ext uri="{BB962C8B-B14F-4D97-AF65-F5344CB8AC3E}">
        <p14:creationId xmlns:p14="http://schemas.microsoft.com/office/powerpoint/2010/main" val="25076310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6134</TotalTime>
  <Words>425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Courier New</vt:lpstr>
      <vt:lpstr>Retrospect</vt:lpstr>
      <vt:lpstr>Sporting Heritage  </vt:lpstr>
      <vt:lpstr>Our Mission</vt:lpstr>
      <vt:lpstr>What we do…. </vt:lpstr>
      <vt:lpstr>What is sporting heritage? </vt:lpstr>
      <vt:lpstr>Why is sporting heritage relevant to the health and wellbeing agenda? </vt:lpstr>
      <vt:lpstr>Supporting physical wellbeing – increasing sports participation </vt:lpstr>
      <vt:lpstr>Increasing opportunities for community engagement, opening up hidden histories and decreasing isolation </vt:lpstr>
      <vt:lpstr>Sporting heritage and reminiscence </vt:lpstr>
      <vt:lpstr>Increasing opportunities to support training and volunteering </vt:lpstr>
      <vt:lpstr>Key Outcomes </vt:lpstr>
      <vt:lpstr>How to get involved</vt:lpstr>
      <vt:lpstr>Dr Justine Reilly, Director  Sporting Heritage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in Museums</dc:title>
  <dc:creator>Justine Reilly</dc:creator>
  <cp:lastModifiedBy>Justine Reilly</cp:lastModifiedBy>
  <cp:revision>123</cp:revision>
  <dcterms:created xsi:type="dcterms:W3CDTF">2015-10-06T09:56:52Z</dcterms:created>
  <dcterms:modified xsi:type="dcterms:W3CDTF">2018-01-30T10:27:43Z</dcterms:modified>
</cp:coreProperties>
</file>